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2" r:id="rId1"/>
  </p:sldMasterIdLst>
  <p:sldIdLst>
    <p:sldId id="280" r:id="rId2"/>
    <p:sldId id="258" r:id="rId3"/>
    <p:sldId id="259" r:id="rId4"/>
    <p:sldId id="260" r:id="rId5"/>
    <p:sldId id="261" r:id="rId6"/>
    <p:sldId id="277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81" r:id="rId15"/>
    <p:sldId id="286" r:id="rId16"/>
    <p:sldId id="287" r:id="rId17"/>
    <p:sldId id="288" r:id="rId18"/>
    <p:sldId id="289" r:id="rId19"/>
    <p:sldId id="290" r:id="rId20"/>
    <p:sldId id="271" r:id="rId21"/>
    <p:sldId id="272" r:id="rId22"/>
    <p:sldId id="274" r:id="rId23"/>
    <p:sldId id="279" r:id="rId24"/>
    <p:sldId id="278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99"/>
    <a:srgbClr val="FF66CC"/>
    <a:srgbClr val="9999FF"/>
    <a:srgbClr val="33CCFF"/>
    <a:srgbClr val="FFFF66"/>
    <a:srgbClr val="99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-72"/>
      </p:cViewPr>
      <p:guideLst>
        <p:guide orient="horz" pos="1038"/>
        <p:guide pos="24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F350F0-C911-4651-A451-A187E7D533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0F6FC7-8BD1-40D2-B8D5-FD94418A95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88B819-B8F2-41C2-8F3C-082D33A8FB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44E0-8C7B-49C6-9FD1-37F8B3D21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8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DC8C70-943D-48D2-BF6E-707BEEE56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4FE827-2935-47C4-A660-E638B909C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CA9BBD-127D-48E2-8F0C-193D1AA90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D07437-09E4-4A7A-86E7-0BC17FA4A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B2775-5BFF-45F6-A25E-22508EEE7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961B7D-8AF2-4C31-907A-3ED809F7D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8A5D9B-0319-4487-BBE9-88B2680903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991CC8-FD6E-4A3D-83AB-D661843185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87BB03-28B6-4006-A5ED-632F076EC4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771775" y="1628775"/>
            <a:ext cx="3600450" cy="36004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093913" y="800100"/>
            <a:ext cx="497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800"/>
              <a:t>How many lines of symmetry?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771775" y="1628775"/>
            <a:ext cx="3600450" cy="360045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2771775" y="1628775"/>
            <a:ext cx="3600450" cy="360045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757488" y="5595938"/>
            <a:ext cx="3629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There are 2 lines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/>
      <p:bldP spid="21508" grpId="0" animBg="1"/>
      <p:bldP spid="21509" grpId="0" animBg="1"/>
      <p:bldP spid="215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771775" y="1628775"/>
            <a:ext cx="3600450" cy="36004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00150" y="879475"/>
            <a:ext cx="675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What is the order of rotational symmetry?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771775" y="1628775"/>
            <a:ext cx="3600450" cy="36004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400" b="1"/>
          </a:p>
          <a:p>
            <a:r>
              <a:rPr lang="en-GB" sz="2400" b="1"/>
              <a:t>X</a:t>
            </a:r>
          </a:p>
          <a:p>
            <a:endParaRPr lang="en-GB" sz="2400" b="1"/>
          </a:p>
          <a:p>
            <a:r>
              <a:rPr lang="en-GB"/>
              <a:t>                                  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82838" y="5608638"/>
            <a:ext cx="4360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It has rotational symmetry of order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 animBg="1"/>
      <p:bldP spid="22532" grpId="1" animBg="1"/>
      <p:bldP spid="225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132138" y="1989138"/>
            <a:ext cx="2881312" cy="2881312"/>
          </a:xfrm>
          <a:prstGeom prst="octagon">
            <a:avLst>
              <a:gd name="adj" fmla="val 29287"/>
            </a:avLst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758950" y="712788"/>
            <a:ext cx="5597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200"/>
              <a:t>How many lines of symmetry?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471738" y="5622925"/>
            <a:ext cx="430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There are 8 lines of symmetry.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557713" y="1235075"/>
            <a:ext cx="14287" cy="43592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349500" y="3429000"/>
            <a:ext cx="4332288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771775" y="1628775"/>
            <a:ext cx="3617913" cy="360362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2833688" y="1624013"/>
            <a:ext cx="3543300" cy="35718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3683000" y="1258888"/>
            <a:ext cx="1835150" cy="4246562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2419350" y="2520950"/>
            <a:ext cx="4305300" cy="1824038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2414588" y="2540000"/>
            <a:ext cx="4321175" cy="1785938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690938" y="1352550"/>
            <a:ext cx="1785937" cy="42195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/>
      <p:bldP spid="25604" grpId="0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132138" y="1989138"/>
            <a:ext cx="2881312" cy="2881312"/>
          </a:xfrm>
          <a:prstGeom prst="octagon">
            <a:avLst>
              <a:gd name="adj" fmla="val 29287"/>
            </a:avLst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138488" y="1998663"/>
            <a:ext cx="2881312" cy="2881312"/>
          </a:xfrm>
          <a:prstGeom prst="octagon">
            <a:avLst>
              <a:gd name="adj" fmla="val 29287"/>
            </a:avLst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/>
              <a:t>            X</a:t>
            </a:r>
          </a:p>
          <a:p>
            <a:pPr algn="ctr"/>
            <a:endParaRPr lang="en-GB" sz="2400" b="1"/>
          </a:p>
          <a:p>
            <a:pPr algn="ctr"/>
            <a:endParaRPr lang="en-GB" sz="2400" b="1"/>
          </a:p>
          <a:p>
            <a:pPr algn="ctr"/>
            <a:endParaRPr lang="en-GB" sz="2400" b="1"/>
          </a:p>
          <a:p>
            <a:pPr algn="ctr"/>
            <a:endParaRPr lang="en-GB" sz="2400" b="1"/>
          </a:p>
          <a:p>
            <a:pPr algn="ctr"/>
            <a:endParaRPr lang="en-GB" sz="2400" b="1"/>
          </a:p>
          <a:p>
            <a:pPr algn="ctr"/>
            <a:endParaRPr lang="en-GB" sz="2400" b="1"/>
          </a:p>
          <a:p>
            <a:pPr algn="ctr"/>
            <a:endParaRPr lang="en-GB" sz="2400" b="1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57250" y="827088"/>
            <a:ext cx="7445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/>
              <a:t>What is its order of rotational symmetry?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1200" y="5581650"/>
            <a:ext cx="514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It has rotational symmetry of order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7" grpId="1" animBg="1"/>
      <p:bldP spid="26628" grpId="0"/>
      <p:bldP spid="266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35000" y="2286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SYMMETRY PROPERTIES OF QUADRILATERALS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851275" y="2220913"/>
            <a:ext cx="1439863" cy="1439862"/>
          </a:xfrm>
          <a:prstGeom prst="rect">
            <a:avLst/>
          </a:prstGeom>
          <a:solidFill>
            <a:srgbClr val="FF33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3598863" y="1925638"/>
            <a:ext cx="2001837" cy="19621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4576763" y="1860550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348038" y="2954338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3605213" y="1974850"/>
            <a:ext cx="1946275" cy="19446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851275" y="2227263"/>
            <a:ext cx="1439863" cy="1439862"/>
          </a:xfrm>
          <a:prstGeom prst="rect">
            <a:avLst/>
          </a:prstGeom>
          <a:solidFill>
            <a:srgbClr val="FF33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              X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/>
              <a:t>	</a:t>
            </a:r>
          </a:p>
        </p:txBody>
      </p:sp>
      <p:sp>
        <p:nvSpPr>
          <p:cNvPr id="16392" name="TextBox 25"/>
          <p:cNvSpPr txBox="1">
            <a:spLocks noChangeArrowheads="1"/>
          </p:cNvSpPr>
          <p:nvPr/>
        </p:nvSpPr>
        <p:spPr bwMode="auto">
          <a:xfrm>
            <a:off x="779463" y="1122363"/>
            <a:ext cx="211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Square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62200" y="4724400"/>
            <a:ext cx="3586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Number of lines of symmetry =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634038" y="474503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54263" y="5410200"/>
            <a:ext cx="332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Order of rotational symmetry =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635625" y="5413375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nimBg="1"/>
      <p:bldP spid="8212" grpId="1" animBg="1"/>
      <p:bldP spid="8213" grpId="0" animBg="1"/>
      <p:bldP spid="8213" grpId="1" animBg="1"/>
      <p:bldP spid="8214" grpId="0" animBg="1"/>
      <p:bldP spid="8214" grpId="1" animBg="1"/>
      <p:bldP spid="8215" grpId="0" animBg="1"/>
      <p:bldP spid="8215" grpId="1" animBg="1"/>
      <p:bldP spid="8217" grpId="0" animBg="1"/>
      <p:bldP spid="8217" grpId="1" animBg="1"/>
      <p:bldP spid="8217" grpId="2" animBg="1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132138" y="2187575"/>
            <a:ext cx="2879725" cy="14398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4576763" y="1765300"/>
            <a:ext cx="0" cy="2222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832100" y="2900363"/>
            <a:ext cx="3594100" cy="79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3130550" y="2187575"/>
            <a:ext cx="2881313" cy="14398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                                     X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/>
              <a:t>	</a:t>
            </a:r>
          </a:p>
        </p:txBody>
      </p:sp>
      <p:sp>
        <p:nvSpPr>
          <p:cNvPr id="17414" name="TextBox 24"/>
          <p:cNvSpPr txBox="1">
            <a:spLocks noChangeArrowheads="1"/>
          </p:cNvSpPr>
          <p:nvPr/>
        </p:nvSpPr>
        <p:spPr bwMode="auto">
          <a:xfrm>
            <a:off x="779463" y="1122363"/>
            <a:ext cx="211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Rectangle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362200" y="4724400"/>
            <a:ext cx="3586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Number of lines of symmetry =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34038" y="474503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54263" y="5410200"/>
            <a:ext cx="332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Order of rotational symmetry =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635625" y="5413375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  <p:bldP spid="9234" grpId="1" animBg="1"/>
      <p:bldP spid="9235" grpId="0" animBg="1"/>
      <p:bldP spid="9235" grpId="1" animBg="1"/>
      <p:bldP spid="9238" grpId="0" animBg="1"/>
      <p:bldP spid="9238" grpId="1" animBg="1"/>
      <p:bldP spid="26" grpId="0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5"/>
          <p:cNvSpPr>
            <a:spLocks noChangeArrowheads="1"/>
          </p:cNvSpPr>
          <p:nvPr/>
        </p:nvSpPr>
        <p:spPr bwMode="auto">
          <a:xfrm>
            <a:off x="2051050" y="1971675"/>
            <a:ext cx="4679950" cy="1439863"/>
          </a:xfrm>
          <a:prstGeom prst="parallelogram">
            <a:avLst>
              <a:gd name="adj" fmla="val 81257"/>
            </a:avLst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Box 22"/>
          <p:cNvSpPr txBox="1">
            <a:spLocks noChangeArrowheads="1"/>
          </p:cNvSpPr>
          <p:nvPr/>
        </p:nvSpPr>
        <p:spPr bwMode="auto">
          <a:xfrm>
            <a:off x="779463" y="1122363"/>
            <a:ext cx="211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Parallelogram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62200" y="4724400"/>
            <a:ext cx="3586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Number of lines of symmetry 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634038" y="474503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354263" y="5410200"/>
            <a:ext cx="332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Order of rotational symmetry =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35625" y="5413375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1050" y="1963738"/>
            <a:ext cx="4679950" cy="1441450"/>
            <a:chOff x="3943350" y="2860675"/>
            <a:chExt cx="4679950" cy="1439863"/>
          </a:xfrm>
        </p:grpSpPr>
        <p:sp>
          <p:nvSpPr>
            <p:cNvPr id="18441" name="AutoShape 26"/>
            <p:cNvSpPr>
              <a:spLocks noChangeArrowheads="1"/>
            </p:cNvSpPr>
            <p:nvPr/>
          </p:nvSpPr>
          <p:spPr bwMode="auto">
            <a:xfrm>
              <a:off x="3943350" y="2860675"/>
              <a:ext cx="4679950" cy="1439863"/>
            </a:xfrm>
            <a:prstGeom prst="parallelogram">
              <a:avLst>
                <a:gd name="adj" fmla="val 81257"/>
              </a:avLst>
            </a:prstGeom>
            <a:solidFill>
              <a:srgbClr val="66FF3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                                              </a:t>
              </a:r>
            </a:p>
            <a:p>
              <a:pPr algn="ctr"/>
              <a:endParaRPr lang="en-GB"/>
            </a:p>
            <a:p>
              <a:pPr algn="ctr"/>
              <a:endParaRPr lang="en-GB"/>
            </a:p>
            <a:p>
              <a:pPr algn="ctr"/>
              <a:r>
                <a:rPr lang="en-GB"/>
                <a:t>             </a:t>
              </a:r>
            </a:p>
          </p:txBody>
        </p:sp>
        <p:sp>
          <p:nvSpPr>
            <p:cNvPr id="18442" name="TextBox 27"/>
            <p:cNvSpPr txBox="1">
              <a:spLocks noChangeArrowheads="1"/>
            </p:cNvSpPr>
            <p:nvPr/>
          </p:nvSpPr>
          <p:spPr bwMode="auto">
            <a:xfrm>
              <a:off x="7823200" y="2933700"/>
              <a:ext cx="3429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4"/>
          <p:cNvSpPr>
            <a:spLocks/>
          </p:cNvSpPr>
          <p:nvPr/>
        </p:nvSpPr>
        <p:spPr bwMode="auto">
          <a:xfrm>
            <a:off x="1157288" y="1989138"/>
            <a:ext cx="2160587" cy="3600450"/>
          </a:xfrm>
          <a:custGeom>
            <a:avLst/>
            <a:gdLst>
              <a:gd name="T0" fmla="*/ 0 w 907"/>
              <a:gd name="T1" fmla="*/ 2147483647 h 1587"/>
              <a:gd name="T2" fmla="*/ 2147483647 w 907"/>
              <a:gd name="T3" fmla="*/ 0 h 1587"/>
              <a:gd name="T4" fmla="*/ 2147483647 w 907"/>
              <a:gd name="T5" fmla="*/ 2147483647 h 1587"/>
              <a:gd name="T6" fmla="*/ 2147483647 w 907"/>
              <a:gd name="T7" fmla="*/ 2147483647 h 1587"/>
              <a:gd name="T8" fmla="*/ 0 w 907"/>
              <a:gd name="T9" fmla="*/ 2147483647 h 15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7"/>
              <a:gd name="T16" fmla="*/ 0 h 1587"/>
              <a:gd name="T17" fmla="*/ 907 w 907"/>
              <a:gd name="T18" fmla="*/ 1587 h 15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7" h="1587">
                <a:moveTo>
                  <a:pt x="0" y="453"/>
                </a:moveTo>
                <a:lnTo>
                  <a:pt x="454" y="0"/>
                </a:lnTo>
                <a:lnTo>
                  <a:pt x="907" y="453"/>
                </a:lnTo>
                <a:lnTo>
                  <a:pt x="454" y="1587"/>
                </a:lnTo>
                <a:lnTo>
                  <a:pt x="0" y="453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2235200" y="1565275"/>
            <a:ext cx="12700" cy="46561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166813" y="1989138"/>
            <a:ext cx="2160587" cy="3600450"/>
            <a:chOff x="2916" y="2335"/>
            <a:chExt cx="1361" cy="2268"/>
          </a:xfrm>
        </p:grpSpPr>
        <p:sp>
          <p:nvSpPr>
            <p:cNvPr id="19466" name="Freeform 41"/>
            <p:cNvSpPr>
              <a:spLocks/>
            </p:cNvSpPr>
            <p:nvPr/>
          </p:nvSpPr>
          <p:spPr bwMode="auto">
            <a:xfrm>
              <a:off x="2916" y="2335"/>
              <a:ext cx="1361" cy="2268"/>
            </a:xfrm>
            <a:custGeom>
              <a:avLst/>
              <a:gdLst>
                <a:gd name="T0" fmla="*/ 0 w 907"/>
                <a:gd name="T1" fmla="*/ 5515 h 1587"/>
                <a:gd name="T2" fmla="*/ 7777 w 907"/>
                <a:gd name="T3" fmla="*/ 0 h 1587"/>
                <a:gd name="T4" fmla="*/ 15537 w 907"/>
                <a:gd name="T5" fmla="*/ 5515 h 1587"/>
                <a:gd name="T6" fmla="*/ 7777 w 907"/>
                <a:gd name="T7" fmla="*/ 19323 h 1587"/>
                <a:gd name="T8" fmla="*/ 0 w 907"/>
                <a:gd name="T9" fmla="*/ 5515 h 1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7"/>
                <a:gd name="T16" fmla="*/ 0 h 1587"/>
                <a:gd name="T17" fmla="*/ 907 w 907"/>
                <a:gd name="T18" fmla="*/ 1587 h 1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7" h="1587">
                  <a:moveTo>
                    <a:pt x="0" y="453"/>
                  </a:moveTo>
                  <a:lnTo>
                    <a:pt x="454" y="0"/>
                  </a:lnTo>
                  <a:lnTo>
                    <a:pt x="907" y="453"/>
                  </a:lnTo>
                  <a:lnTo>
                    <a:pt x="454" y="1587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9467" name="Text Box 42"/>
            <p:cNvSpPr txBox="1">
              <a:spLocks noChangeArrowheads="1"/>
            </p:cNvSpPr>
            <p:nvPr/>
          </p:nvSpPr>
          <p:spPr bwMode="auto">
            <a:xfrm>
              <a:off x="3477" y="251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/>
                <a:t>X</a:t>
              </a:r>
            </a:p>
          </p:txBody>
        </p:sp>
      </p:grpSp>
      <p:sp>
        <p:nvSpPr>
          <p:cNvPr id="19461" name="TextBox 22"/>
          <p:cNvSpPr txBox="1">
            <a:spLocks noChangeArrowheads="1"/>
          </p:cNvSpPr>
          <p:nvPr/>
        </p:nvSpPr>
        <p:spPr bwMode="auto">
          <a:xfrm>
            <a:off x="779463" y="1122363"/>
            <a:ext cx="211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Kite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33900" y="3556000"/>
            <a:ext cx="3586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Number of lines of symmetry 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05738" y="357663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25963" y="4241800"/>
            <a:ext cx="332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Order of rotational symmetry =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07325" y="4244975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3" grpId="0" animBg="1"/>
      <p:bldP spid="11303" grpId="1" animBg="1"/>
      <p:bldP spid="24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4"/>
          <p:cNvSpPr>
            <a:spLocks/>
          </p:cNvSpPr>
          <p:nvPr/>
        </p:nvSpPr>
        <p:spPr bwMode="auto">
          <a:xfrm>
            <a:off x="1728788" y="1700213"/>
            <a:ext cx="2160587" cy="4321175"/>
          </a:xfrm>
          <a:custGeom>
            <a:avLst/>
            <a:gdLst>
              <a:gd name="T0" fmla="*/ 0 w 1815"/>
              <a:gd name="T1" fmla="*/ 2147483647 h 2722"/>
              <a:gd name="T2" fmla="*/ 2147483647 w 1815"/>
              <a:gd name="T3" fmla="*/ 0 h 2722"/>
              <a:gd name="T4" fmla="*/ 2147483647 w 1815"/>
              <a:gd name="T5" fmla="*/ 2147483647 h 2722"/>
              <a:gd name="T6" fmla="*/ 2147483647 w 1815"/>
              <a:gd name="T7" fmla="*/ 2147483647 h 2722"/>
              <a:gd name="T8" fmla="*/ 0 w 1815"/>
              <a:gd name="T9" fmla="*/ 2147483647 h 2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5"/>
              <a:gd name="T16" fmla="*/ 0 h 2722"/>
              <a:gd name="T17" fmla="*/ 1815 w 1815"/>
              <a:gd name="T18" fmla="*/ 2722 h 27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5" h="2722">
                <a:moveTo>
                  <a:pt x="0" y="1361"/>
                </a:moveTo>
                <a:lnTo>
                  <a:pt x="908" y="0"/>
                </a:lnTo>
                <a:lnTo>
                  <a:pt x="1815" y="1361"/>
                </a:lnTo>
                <a:lnTo>
                  <a:pt x="908" y="2722"/>
                </a:lnTo>
                <a:lnTo>
                  <a:pt x="0" y="1361"/>
                </a:lnTo>
                <a:close/>
              </a:path>
            </a:pathLst>
          </a:custGeom>
          <a:solidFill>
            <a:srgbClr val="CC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2806700" y="1212850"/>
            <a:ext cx="0" cy="50498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1368425" y="3860800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28788" y="1700213"/>
            <a:ext cx="2160587" cy="4321175"/>
            <a:chOff x="4064" y="864"/>
            <a:chExt cx="1361" cy="2722"/>
          </a:xfrm>
        </p:grpSpPr>
        <p:sp>
          <p:nvSpPr>
            <p:cNvPr id="20491" name="Freeform 29"/>
            <p:cNvSpPr>
              <a:spLocks/>
            </p:cNvSpPr>
            <p:nvPr/>
          </p:nvSpPr>
          <p:spPr bwMode="auto">
            <a:xfrm>
              <a:off x="4064" y="864"/>
              <a:ext cx="1361" cy="2722"/>
            </a:xfrm>
            <a:custGeom>
              <a:avLst/>
              <a:gdLst>
                <a:gd name="T0" fmla="*/ 0 w 1815"/>
                <a:gd name="T1" fmla="*/ 1361 h 2722"/>
                <a:gd name="T2" fmla="*/ 121 w 1815"/>
                <a:gd name="T3" fmla="*/ 0 h 2722"/>
                <a:gd name="T4" fmla="*/ 241 w 1815"/>
                <a:gd name="T5" fmla="*/ 1361 h 2722"/>
                <a:gd name="T6" fmla="*/ 121 w 1815"/>
                <a:gd name="T7" fmla="*/ 2722 h 2722"/>
                <a:gd name="T8" fmla="*/ 0 w 1815"/>
                <a:gd name="T9" fmla="*/ 1361 h 2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5"/>
                <a:gd name="T16" fmla="*/ 0 h 2722"/>
                <a:gd name="T17" fmla="*/ 1815 w 1815"/>
                <a:gd name="T18" fmla="*/ 2722 h 2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5" h="2722">
                  <a:moveTo>
                    <a:pt x="0" y="1361"/>
                  </a:moveTo>
                  <a:lnTo>
                    <a:pt x="908" y="0"/>
                  </a:lnTo>
                  <a:lnTo>
                    <a:pt x="1815" y="1361"/>
                  </a:lnTo>
                  <a:lnTo>
                    <a:pt x="908" y="2722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CC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20492" name="Text Box 30"/>
            <p:cNvSpPr txBox="1">
              <a:spLocks noChangeArrowheads="1"/>
            </p:cNvSpPr>
            <p:nvPr/>
          </p:nvSpPr>
          <p:spPr bwMode="auto">
            <a:xfrm>
              <a:off x="4629" y="108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/>
                <a:t>X</a:t>
              </a:r>
            </a:p>
          </p:txBody>
        </p:sp>
      </p:grpSp>
      <p:sp>
        <p:nvSpPr>
          <p:cNvPr id="20486" name="TextBox 24"/>
          <p:cNvSpPr txBox="1">
            <a:spLocks noChangeArrowheads="1"/>
          </p:cNvSpPr>
          <p:nvPr/>
        </p:nvSpPr>
        <p:spPr bwMode="auto">
          <a:xfrm>
            <a:off x="779463" y="1122363"/>
            <a:ext cx="2116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Rhombus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33900" y="3556000"/>
            <a:ext cx="3586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Number of lines of symmetry =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05738" y="357663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25963" y="4241800"/>
            <a:ext cx="332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Order of rotational symmetry =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807325" y="4244975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 animBg="1"/>
      <p:bldP spid="12315" grpId="1" animBg="1"/>
      <p:bldP spid="12316" grpId="0" animBg="1"/>
      <p:bldP spid="12316" grpId="1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9300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This shape is symmetrical.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2706688" y="2181225"/>
            <a:ext cx="3657600" cy="31257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ECF05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417763" y="5867400"/>
            <a:ext cx="437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The shape has one line of symmetry.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4538663" y="1670050"/>
            <a:ext cx="25400" cy="4233863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5" grpId="0" animBg="1"/>
      <p:bldP spid="5137" grpId="0"/>
      <p:bldP spid="51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87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PLANES OF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357938" y="4262438"/>
            <a:ext cx="1552575" cy="450850"/>
          </a:xfrm>
          <a:prstGeom prst="parallelogram">
            <a:avLst>
              <a:gd name="adj" fmla="val 85215"/>
            </a:avLst>
          </a:prstGeom>
          <a:solidFill>
            <a:srgbClr val="99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781675" y="1631950"/>
            <a:ext cx="2152650" cy="1392238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895350" y="2692400"/>
            <a:ext cx="1406525" cy="2805113"/>
          </a:xfrm>
          <a:prstGeom prst="can">
            <a:avLst>
              <a:gd name="adj" fmla="val 4985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-5400000">
            <a:off x="6084094" y="910431"/>
            <a:ext cx="1406525" cy="2805113"/>
          </a:xfrm>
          <a:prstGeom prst="can">
            <a:avLst>
              <a:gd name="adj" fmla="val 4985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95350" y="4341813"/>
            <a:ext cx="1406525" cy="730250"/>
          </a:xfrm>
          <a:prstGeom prst="ellipse">
            <a:avLst/>
          </a:prstGeom>
          <a:solidFill>
            <a:srgbClr val="FF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3121025" y="2066925"/>
            <a:ext cx="1060450" cy="3981450"/>
          </a:xfrm>
          <a:custGeom>
            <a:avLst/>
            <a:gdLst>
              <a:gd name="T0" fmla="*/ 0 w 1010"/>
              <a:gd name="T1" fmla="*/ 2147483647 h 2508"/>
              <a:gd name="T2" fmla="*/ 2147483647 w 1010"/>
              <a:gd name="T3" fmla="*/ 0 h 2508"/>
              <a:gd name="T4" fmla="*/ 2147483647 w 1010"/>
              <a:gd name="T5" fmla="*/ 2147483647 h 2508"/>
              <a:gd name="T6" fmla="*/ 0 w 1010"/>
              <a:gd name="T7" fmla="*/ 2147483647 h 2508"/>
              <a:gd name="T8" fmla="*/ 0 w 1010"/>
              <a:gd name="T9" fmla="*/ 2147483647 h 25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0"/>
              <a:gd name="T16" fmla="*/ 0 h 2508"/>
              <a:gd name="T17" fmla="*/ 1010 w 1010"/>
              <a:gd name="T18" fmla="*/ 2508 h 25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0" h="2508">
                <a:moveTo>
                  <a:pt x="0" y="239"/>
                </a:moveTo>
                <a:lnTo>
                  <a:pt x="1010" y="0"/>
                </a:lnTo>
                <a:lnTo>
                  <a:pt x="1010" y="2278"/>
                </a:lnTo>
                <a:lnTo>
                  <a:pt x="0" y="2508"/>
                </a:lnTo>
                <a:lnTo>
                  <a:pt x="0" y="239"/>
                </a:lnTo>
                <a:close/>
              </a:path>
            </a:pathLst>
          </a:custGeom>
          <a:solidFill>
            <a:srgbClr val="CC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3125788" y="1731963"/>
            <a:ext cx="1428750" cy="719137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3125788" y="5332413"/>
            <a:ext cx="1428750" cy="719137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125788" y="2451100"/>
            <a:ext cx="1587" cy="3600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3840163" y="1731963"/>
            <a:ext cx="1587" cy="3600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554538" y="2451100"/>
            <a:ext cx="1587" cy="3600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125788" y="6053138"/>
            <a:ext cx="14287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2" name="AutoShape 15"/>
          <p:cNvSpPr>
            <a:spLocks noChangeArrowheads="1"/>
          </p:cNvSpPr>
          <p:nvPr/>
        </p:nvSpPr>
        <p:spPr bwMode="auto">
          <a:xfrm>
            <a:off x="5618163" y="5148263"/>
            <a:ext cx="3049587" cy="849312"/>
          </a:xfrm>
          <a:prstGeom prst="parallelogram">
            <a:avLst>
              <a:gd name="adj" fmla="val 88254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H="1" flipV="1">
            <a:off x="7148513" y="3278188"/>
            <a:ext cx="768350" cy="271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7148513" y="3278188"/>
            <a:ext cx="1519237" cy="187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H="1">
            <a:off x="6381750" y="3278188"/>
            <a:ext cx="766763" cy="18700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 flipH="1">
            <a:off x="5618163" y="3278188"/>
            <a:ext cx="1530350" cy="271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5618163" y="5997575"/>
            <a:ext cx="229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 flipV="1">
            <a:off x="7916863" y="5148263"/>
            <a:ext cx="750887" cy="849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Plane of symmetry or not?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467100" y="3540125"/>
            <a:ext cx="503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000000"/>
                </a:solidFill>
                <a:sym typeface="Wingdings" charset="2"/>
              </a:rPr>
              <a:t>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713538" y="1960563"/>
            <a:ext cx="503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000000"/>
                </a:solidFill>
                <a:sym typeface="Wingdings" charset="2"/>
              </a:rPr>
              <a:t>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350963" y="4359275"/>
            <a:ext cx="544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ym typeface="Wingdings" charset="2"/>
              </a:rPr>
              <a:t>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858000" y="4194175"/>
            <a:ext cx="544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ym typeface="Wingdings" charset="2"/>
              </a:rPr>
              <a:t>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78" grpId="0" animBg="1"/>
      <p:bldP spid="28679" grpId="0" animBg="1"/>
      <p:bldP spid="28694" grpId="0"/>
      <p:bldP spid="28695" grpId="0"/>
      <p:bldP spid="28696" grpId="0"/>
      <p:bldP spid="28697" grpId="0"/>
      <p:bldP spid="286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2138363" y="1252538"/>
            <a:ext cx="688975" cy="2179637"/>
          </a:xfrm>
          <a:custGeom>
            <a:avLst/>
            <a:gdLst>
              <a:gd name="T0" fmla="*/ 0 w 434"/>
              <a:gd name="T1" fmla="*/ 2147483647 h 1373"/>
              <a:gd name="T2" fmla="*/ 0 w 434"/>
              <a:gd name="T3" fmla="*/ 2147483647 h 1373"/>
              <a:gd name="T4" fmla="*/ 2147483647 w 434"/>
              <a:gd name="T5" fmla="*/ 0 h 1373"/>
              <a:gd name="T6" fmla="*/ 2147483647 w 434"/>
              <a:gd name="T7" fmla="*/ 2147483647 h 1373"/>
              <a:gd name="T8" fmla="*/ 0 w 434"/>
              <a:gd name="T9" fmla="*/ 2147483647 h 13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4"/>
              <a:gd name="T16" fmla="*/ 0 h 1373"/>
              <a:gd name="T17" fmla="*/ 434 w 434"/>
              <a:gd name="T18" fmla="*/ 1373 h 13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4" h="1373">
                <a:moveTo>
                  <a:pt x="0" y="1373"/>
                </a:moveTo>
                <a:lnTo>
                  <a:pt x="0" y="354"/>
                </a:lnTo>
                <a:lnTo>
                  <a:pt x="434" y="0"/>
                </a:lnTo>
                <a:lnTo>
                  <a:pt x="434" y="1037"/>
                </a:lnTo>
                <a:lnTo>
                  <a:pt x="0" y="1373"/>
                </a:lnTo>
                <a:close/>
              </a:path>
            </a:pathLst>
          </a:custGeom>
          <a:solidFill>
            <a:srgbClr val="CC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674688" y="1279525"/>
            <a:ext cx="3405187" cy="2152650"/>
            <a:chOff x="1498" y="1710"/>
            <a:chExt cx="2763" cy="1808"/>
          </a:xfrm>
        </p:grpSpPr>
        <p:grpSp>
          <p:nvGrpSpPr>
            <p:cNvPr id="23580" name="Group 4"/>
            <p:cNvGrpSpPr>
              <a:grpSpLocks/>
            </p:cNvGrpSpPr>
            <p:nvPr/>
          </p:nvGrpSpPr>
          <p:grpSpPr bwMode="auto">
            <a:xfrm>
              <a:off x="1498" y="1710"/>
              <a:ext cx="2763" cy="1808"/>
              <a:chOff x="1498" y="1710"/>
              <a:chExt cx="2763" cy="1808"/>
            </a:xfrm>
          </p:grpSpPr>
          <p:sp>
            <p:nvSpPr>
              <p:cNvPr id="23582" name="Rectangle 5"/>
              <p:cNvSpPr>
                <a:spLocks noChangeArrowheads="1"/>
              </p:cNvSpPr>
              <p:nvPr/>
            </p:nvSpPr>
            <p:spPr bwMode="auto">
              <a:xfrm>
                <a:off x="1498" y="2162"/>
                <a:ext cx="2286" cy="13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Rectangle 6"/>
              <p:cNvSpPr>
                <a:spLocks noChangeArrowheads="1"/>
              </p:cNvSpPr>
              <p:nvPr/>
            </p:nvSpPr>
            <p:spPr bwMode="auto">
              <a:xfrm>
                <a:off x="1975" y="1710"/>
                <a:ext cx="2286" cy="13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Line 7"/>
              <p:cNvSpPr>
                <a:spLocks noChangeShapeType="1"/>
              </p:cNvSpPr>
              <p:nvPr/>
            </p:nvSpPr>
            <p:spPr bwMode="auto">
              <a:xfrm flipV="1">
                <a:off x="1498" y="1710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85" name="Line 8"/>
              <p:cNvSpPr>
                <a:spLocks noChangeShapeType="1"/>
              </p:cNvSpPr>
              <p:nvPr/>
            </p:nvSpPr>
            <p:spPr bwMode="auto">
              <a:xfrm flipV="1">
                <a:off x="3784" y="1710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86" name="Line 9"/>
              <p:cNvSpPr>
                <a:spLocks noChangeShapeType="1"/>
              </p:cNvSpPr>
              <p:nvPr/>
            </p:nvSpPr>
            <p:spPr bwMode="auto">
              <a:xfrm flipV="1">
                <a:off x="3784" y="3066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87" name="Line 10"/>
              <p:cNvSpPr>
                <a:spLocks noChangeShapeType="1"/>
              </p:cNvSpPr>
              <p:nvPr/>
            </p:nvSpPr>
            <p:spPr bwMode="auto">
              <a:xfrm flipV="1">
                <a:off x="1498" y="3066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88" name="Line 11"/>
              <p:cNvSpPr>
                <a:spLocks noChangeShapeType="1"/>
              </p:cNvSpPr>
              <p:nvPr/>
            </p:nvSpPr>
            <p:spPr bwMode="auto">
              <a:xfrm>
                <a:off x="4261" y="1710"/>
                <a:ext cx="0" cy="13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</p:grpSp>
        <p:sp>
          <p:nvSpPr>
            <p:cNvPr id="23581" name="Line 12"/>
            <p:cNvSpPr>
              <a:spLocks noChangeShapeType="1"/>
            </p:cNvSpPr>
            <p:nvPr/>
          </p:nvSpPr>
          <p:spPr bwMode="auto">
            <a:xfrm>
              <a:off x="1975" y="1710"/>
              <a:ext cx="22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30733" name="Freeform 13"/>
          <p:cNvSpPr>
            <a:spLocks/>
          </p:cNvSpPr>
          <p:nvPr/>
        </p:nvSpPr>
        <p:spPr bwMode="auto">
          <a:xfrm>
            <a:off x="4883150" y="4713288"/>
            <a:ext cx="3389313" cy="520700"/>
          </a:xfrm>
          <a:custGeom>
            <a:avLst/>
            <a:gdLst>
              <a:gd name="T0" fmla="*/ 0 w 2135"/>
              <a:gd name="T1" fmla="*/ 2147483647 h 328"/>
              <a:gd name="T2" fmla="*/ 2147483647 w 2135"/>
              <a:gd name="T3" fmla="*/ 2147483647 h 328"/>
              <a:gd name="T4" fmla="*/ 2147483647 w 2135"/>
              <a:gd name="T5" fmla="*/ 0 h 328"/>
              <a:gd name="T6" fmla="*/ 2147483647 w 2135"/>
              <a:gd name="T7" fmla="*/ 0 h 328"/>
              <a:gd name="T8" fmla="*/ 0 w 2135"/>
              <a:gd name="T9" fmla="*/ 2147483647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5"/>
              <a:gd name="T16" fmla="*/ 0 h 328"/>
              <a:gd name="T17" fmla="*/ 2135 w 2135"/>
              <a:gd name="T18" fmla="*/ 328 h 3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5" h="328">
                <a:moveTo>
                  <a:pt x="0" y="328"/>
                </a:moveTo>
                <a:lnTo>
                  <a:pt x="1763" y="328"/>
                </a:lnTo>
                <a:lnTo>
                  <a:pt x="2135" y="0"/>
                </a:lnTo>
                <a:lnTo>
                  <a:pt x="363" y="0"/>
                </a:lnTo>
                <a:lnTo>
                  <a:pt x="0" y="328"/>
                </a:lnTo>
                <a:close/>
              </a:path>
            </a:pathLst>
          </a:custGeom>
          <a:solidFill>
            <a:srgbClr val="FF66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59338" y="3910013"/>
            <a:ext cx="3405187" cy="2152650"/>
            <a:chOff x="1498" y="1710"/>
            <a:chExt cx="2763" cy="1808"/>
          </a:xfrm>
        </p:grpSpPr>
        <p:grpSp>
          <p:nvGrpSpPr>
            <p:cNvPr id="23571" name="Group 15"/>
            <p:cNvGrpSpPr>
              <a:grpSpLocks/>
            </p:cNvGrpSpPr>
            <p:nvPr/>
          </p:nvGrpSpPr>
          <p:grpSpPr bwMode="auto">
            <a:xfrm>
              <a:off x="1498" y="1710"/>
              <a:ext cx="2763" cy="1808"/>
              <a:chOff x="1498" y="1710"/>
              <a:chExt cx="2763" cy="1808"/>
            </a:xfrm>
          </p:grpSpPr>
          <p:sp>
            <p:nvSpPr>
              <p:cNvPr id="23573" name="Rectangle 16"/>
              <p:cNvSpPr>
                <a:spLocks noChangeArrowheads="1"/>
              </p:cNvSpPr>
              <p:nvPr/>
            </p:nvSpPr>
            <p:spPr bwMode="auto">
              <a:xfrm>
                <a:off x="1498" y="2162"/>
                <a:ext cx="2286" cy="13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Rectangle 17"/>
              <p:cNvSpPr>
                <a:spLocks noChangeArrowheads="1"/>
              </p:cNvSpPr>
              <p:nvPr/>
            </p:nvSpPr>
            <p:spPr bwMode="auto">
              <a:xfrm>
                <a:off x="1975" y="1710"/>
                <a:ext cx="2286" cy="13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" name="Line 18"/>
              <p:cNvSpPr>
                <a:spLocks noChangeShapeType="1"/>
              </p:cNvSpPr>
              <p:nvPr/>
            </p:nvSpPr>
            <p:spPr bwMode="auto">
              <a:xfrm flipV="1">
                <a:off x="1498" y="1710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76" name="Line 19"/>
              <p:cNvSpPr>
                <a:spLocks noChangeShapeType="1"/>
              </p:cNvSpPr>
              <p:nvPr/>
            </p:nvSpPr>
            <p:spPr bwMode="auto">
              <a:xfrm flipV="1">
                <a:off x="3784" y="1710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77" name="Line 20"/>
              <p:cNvSpPr>
                <a:spLocks noChangeShapeType="1"/>
              </p:cNvSpPr>
              <p:nvPr/>
            </p:nvSpPr>
            <p:spPr bwMode="auto">
              <a:xfrm flipV="1">
                <a:off x="3784" y="3066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78" name="Line 21"/>
              <p:cNvSpPr>
                <a:spLocks noChangeShapeType="1"/>
              </p:cNvSpPr>
              <p:nvPr/>
            </p:nvSpPr>
            <p:spPr bwMode="auto">
              <a:xfrm flipV="1">
                <a:off x="1498" y="3066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4261" y="1710"/>
                <a:ext cx="0" cy="13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</p:grpSp>
        <p:sp>
          <p:nvSpPr>
            <p:cNvPr id="23572" name="Line 23"/>
            <p:cNvSpPr>
              <a:spLocks noChangeShapeType="1"/>
            </p:cNvSpPr>
            <p:nvPr/>
          </p:nvSpPr>
          <p:spPr bwMode="auto">
            <a:xfrm>
              <a:off x="1975" y="1710"/>
              <a:ext cx="22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30744" name="Freeform 24"/>
          <p:cNvSpPr>
            <a:spLocks/>
          </p:cNvSpPr>
          <p:nvPr/>
        </p:nvSpPr>
        <p:spPr bwMode="auto">
          <a:xfrm>
            <a:off x="1014413" y="4167188"/>
            <a:ext cx="2827337" cy="1617662"/>
          </a:xfrm>
          <a:custGeom>
            <a:avLst/>
            <a:gdLst>
              <a:gd name="T0" fmla="*/ 0 w 1781"/>
              <a:gd name="T1" fmla="*/ 2147483647 h 1019"/>
              <a:gd name="T2" fmla="*/ 0 w 1781"/>
              <a:gd name="T3" fmla="*/ 2147483647 h 1019"/>
              <a:gd name="T4" fmla="*/ 2147483647 w 1781"/>
              <a:gd name="T5" fmla="*/ 2147483647 h 1019"/>
              <a:gd name="T6" fmla="*/ 2147483647 w 1781"/>
              <a:gd name="T7" fmla="*/ 0 h 1019"/>
              <a:gd name="T8" fmla="*/ 0 w 1781"/>
              <a:gd name="T9" fmla="*/ 2147483647 h 10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1"/>
              <a:gd name="T16" fmla="*/ 0 h 1019"/>
              <a:gd name="T17" fmla="*/ 1781 w 1781"/>
              <a:gd name="T18" fmla="*/ 1019 h 10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1" h="1019">
                <a:moveTo>
                  <a:pt x="0" y="18"/>
                </a:moveTo>
                <a:lnTo>
                  <a:pt x="0" y="1019"/>
                </a:lnTo>
                <a:lnTo>
                  <a:pt x="1781" y="1019"/>
                </a:lnTo>
                <a:lnTo>
                  <a:pt x="1781" y="0"/>
                </a:lnTo>
                <a:lnTo>
                  <a:pt x="0" y="18"/>
                </a:lnTo>
                <a:close/>
              </a:path>
            </a:pathLst>
          </a:custGeom>
          <a:solidFill>
            <a:srgbClr val="99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17550" y="3927475"/>
            <a:ext cx="3405188" cy="2152650"/>
            <a:chOff x="1498" y="1710"/>
            <a:chExt cx="2763" cy="1808"/>
          </a:xfrm>
        </p:grpSpPr>
        <p:grpSp>
          <p:nvGrpSpPr>
            <p:cNvPr id="23562" name="Group 26"/>
            <p:cNvGrpSpPr>
              <a:grpSpLocks/>
            </p:cNvGrpSpPr>
            <p:nvPr/>
          </p:nvGrpSpPr>
          <p:grpSpPr bwMode="auto">
            <a:xfrm>
              <a:off x="1498" y="1710"/>
              <a:ext cx="2763" cy="1808"/>
              <a:chOff x="1498" y="1710"/>
              <a:chExt cx="2763" cy="1808"/>
            </a:xfrm>
          </p:grpSpPr>
          <p:sp>
            <p:nvSpPr>
              <p:cNvPr id="23564" name="Rectangle 27"/>
              <p:cNvSpPr>
                <a:spLocks noChangeArrowheads="1"/>
              </p:cNvSpPr>
              <p:nvPr/>
            </p:nvSpPr>
            <p:spPr bwMode="auto">
              <a:xfrm>
                <a:off x="1498" y="2162"/>
                <a:ext cx="2286" cy="13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" name="Rectangle 28"/>
              <p:cNvSpPr>
                <a:spLocks noChangeArrowheads="1"/>
              </p:cNvSpPr>
              <p:nvPr/>
            </p:nvSpPr>
            <p:spPr bwMode="auto">
              <a:xfrm>
                <a:off x="1975" y="1710"/>
                <a:ext cx="2286" cy="13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Line 29"/>
              <p:cNvSpPr>
                <a:spLocks noChangeShapeType="1"/>
              </p:cNvSpPr>
              <p:nvPr/>
            </p:nvSpPr>
            <p:spPr bwMode="auto">
              <a:xfrm flipV="1">
                <a:off x="1498" y="1710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67" name="Line 30"/>
              <p:cNvSpPr>
                <a:spLocks noChangeShapeType="1"/>
              </p:cNvSpPr>
              <p:nvPr/>
            </p:nvSpPr>
            <p:spPr bwMode="auto">
              <a:xfrm flipV="1">
                <a:off x="3784" y="1710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68" name="Line 31"/>
              <p:cNvSpPr>
                <a:spLocks noChangeShapeType="1"/>
              </p:cNvSpPr>
              <p:nvPr/>
            </p:nvSpPr>
            <p:spPr bwMode="auto">
              <a:xfrm flipV="1">
                <a:off x="3784" y="3066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69" name="Line 32"/>
              <p:cNvSpPr>
                <a:spLocks noChangeShapeType="1"/>
              </p:cNvSpPr>
              <p:nvPr/>
            </p:nvSpPr>
            <p:spPr bwMode="auto">
              <a:xfrm flipV="1">
                <a:off x="1498" y="3066"/>
                <a:ext cx="477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  <p:sp>
            <p:nvSpPr>
              <p:cNvPr id="23570" name="Line 33"/>
              <p:cNvSpPr>
                <a:spLocks noChangeShapeType="1"/>
              </p:cNvSpPr>
              <p:nvPr/>
            </p:nvSpPr>
            <p:spPr bwMode="auto">
              <a:xfrm>
                <a:off x="4261" y="1710"/>
                <a:ext cx="0" cy="13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ZA"/>
              </a:p>
            </p:txBody>
          </p:sp>
        </p:grpSp>
        <p:sp>
          <p:nvSpPr>
            <p:cNvPr id="23563" name="Line 34"/>
            <p:cNvSpPr>
              <a:spLocks noChangeShapeType="1"/>
            </p:cNvSpPr>
            <p:nvPr/>
          </p:nvSpPr>
          <p:spPr bwMode="auto">
            <a:xfrm>
              <a:off x="1975" y="1710"/>
              <a:ext cx="22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23560" name="Text Box 36"/>
          <p:cNvSpPr txBox="1">
            <a:spLocks noChangeArrowheads="1"/>
          </p:cNvSpPr>
          <p:nvPr/>
        </p:nvSpPr>
        <p:spPr bwMode="auto">
          <a:xfrm>
            <a:off x="4864100" y="1311275"/>
            <a:ext cx="3298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How many planes of symmetry are there in a cuboid?</a:t>
            </a:r>
            <a:endParaRPr lang="en-US" sz="2400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876800" y="2743200"/>
            <a:ext cx="3498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There are three planes of symmetry.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33" grpId="0" animBg="1"/>
      <p:bldP spid="30744" grpId="0" animBg="1"/>
      <p:bldP spid="307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2"/>
          <p:cNvSpPr txBox="1">
            <a:spLocks noChangeArrowheads="1"/>
          </p:cNvSpPr>
          <p:nvPr/>
        </p:nvSpPr>
        <p:spPr bwMode="auto">
          <a:xfrm>
            <a:off x="925513" y="2954338"/>
            <a:ext cx="7253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How many planes of symmetry are there in a cube?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1" name="Freeform 71"/>
          <p:cNvSpPr>
            <a:spLocks/>
          </p:cNvSpPr>
          <p:nvPr/>
        </p:nvSpPr>
        <p:spPr bwMode="auto">
          <a:xfrm>
            <a:off x="6681788" y="4995863"/>
            <a:ext cx="1185862" cy="1200150"/>
          </a:xfrm>
          <a:custGeom>
            <a:avLst/>
            <a:gdLst>
              <a:gd name="T0" fmla="*/ 0 w 747"/>
              <a:gd name="T1" fmla="*/ 0 h 756"/>
              <a:gd name="T2" fmla="*/ 2147483647 w 747"/>
              <a:gd name="T3" fmla="*/ 0 h 756"/>
              <a:gd name="T4" fmla="*/ 2147483647 w 747"/>
              <a:gd name="T5" fmla="*/ 2147483647 h 756"/>
              <a:gd name="T6" fmla="*/ 0 w 747"/>
              <a:gd name="T7" fmla="*/ 2147483647 h 756"/>
              <a:gd name="T8" fmla="*/ 0 w 747"/>
              <a:gd name="T9" fmla="*/ 0 h 7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7"/>
              <a:gd name="T16" fmla="*/ 0 h 756"/>
              <a:gd name="T17" fmla="*/ 747 w 747"/>
              <a:gd name="T18" fmla="*/ 756 h 7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7" h="756">
                <a:moveTo>
                  <a:pt x="0" y="0"/>
                </a:moveTo>
                <a:lnTo>
                  <a:pt x="744" y="0"/>
                </a:lnTo>
                <a:lnTo>
                  <a:pt x="747" y="756"/>
                </a:lnTo>
                <a:lnTo>
                  <a:pt x="0" y="756"/>
                </a:lnTo>
                <a:lnTo>
                  <a:pt x="0" y="0"/>
                </a:lnTo>
                <a:close/>
              </a:path>
            </a:pathLst>
          </a:custGeom>
          <a:solidFill>
            <a:srgbClr val="FFCC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10" name="Freeform 70"/>
          <p:cNvSpPr>
            <a:spLocks/>
          </p:cNvSpPr>
          <p:nvPr/>
        </p:nvSpPr>
        <p:spPr bwMode="auto">
          <a:xfrm>
            <a:off x="3557588" y="5353050"/>
            <a:ext cx="2014537" cy="600075"/>
          </a:xfrm>
          <a:custGeom>
            <a:avLst/>
            <a:gdLst>
              <a:gd name="T0" fmla="*/ 2147483647 w 1269"/>
              <a:gd name="T1" fmla="*/ 0 h 378"/>
              <a:gd name="T2" fmla="*/ 0 w 1269"/>
              <a:gd name="T3" fmla="*/ 2147483647 h 378"/>
              <a:gd name="T4" fmla="*/ 2147483647 w 1269"/>
              <a:gd name="T5" fmla="*/ 2147483647 h 378"/>
              <a:gd name="T6" fmla="*/ 2147483647 w 1269"/>
              <a:gd name="T7" fmla="*/ 2147483647 h 378"/>
              <a:gd name="T8" fmla="*/ 2147483647 w 1269"/>
              <a:gd name="T9" fmla="*/ 0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9"/>
              <a:gd name="T16" fmla="*/ 0 h 378"/>
              <a:gd name="T17" fmla="*/ 1269 w 1269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9" h="378">
                <a:moveTo>
                  <a:pt x="525" y="0"/>
                </a:moveTo>
                <a:lnTo>
                  <a:pt x="0" y="378"/>
                </a:lnTo>
                <a:lnTo>
                  <a:pt x="750" y="378"/>
                </a:lnTo>
                <a:lnTo>
                  <a:pt x="1269" y="6"/>
                </a:lnTo>
                <a:lnTo>
                  <a:pt x="525" y="0"/>
                </a:lnTo>
                <a:close/>
              </a:path>
            </a:pathLst>
          </a:custGeom>
          <a:solidFill>
            <a:srgbClr val="FF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9" name="Freeform 69"/>
          <p:cNvSpPr>
            <a:spLocks/>
          </p:cNvSpPr>
          <p:nvPr/>
        </p:nvSpPr>
        <p:spPr bwMode="auto">
          <a:xfrm>
            <a:off x="1414463" y="4719638"/>
            <a:ext cx="833437" cy="1800225"/>
          </a:xfrm>
          <a:custGeom>
            <a:avLst/>
            <a:gdLst>
              <a:gd name="T0" fmla="*/ 0 w 525"/>
              <a:gd name="T1" fmla="*/ 2147483647 h 1134"/>
              <a:gd name="T2" fmla="*/ 2147483647 w 525"/>
              <a:gd name="T3" fmla="*/ 2147483647 h 1134"/>
              <a:gd name="T4" fmla="*/ 2147483647 w 525"/>
              <a:gd name="T5" fmla="*/ 2147483647 h 1134"/>
              <a:gd name="T6" fmla="*/ 2147483647 w 525"/>
              <a:gd name="T7" fmla="*/ 0 h 1134"/>
              <a:gd name="T8" fmla="*/ 0 w 525"/>
              <a:gd name="T9" fmla="*/ 2147483647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5"/>
              <a:gd name="T16" fmla="*/ 0 h 1134"/>
              <a:gd name="T17" fmla="*/ 525 w 525"/>
              <a:gd name="T18" fmla="*/ 1134 h 1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5" h="1134">
                <a:moveTo>
                  <a:pt x="0" y="381"/>
                </a:moveTo>
                <a:lnTo>
                  <a:pt x="3" y="1134"/>
                </a:lnTo>
                <a:lnTo>
                  <a:pt x="525" y="759"/>
                </a:lnTo>
                <a:lnTo>
                  <a:pt x="519" y="0"/>
                </a:lnTo>
                <a:lnTo>
                  <a:pt x="0" y="381"/>
                </a:lnTo>
                <a:close/>
              </a:path>
            </a:pathLst>
          </a:custGeom>
          <a:solidFill>
            <a:srgbClr val="FF66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8" name="Freeform 68"/>
          <p:cNvSpPr>
            <a:spLocks/>
          </p:cNvSpPr>
          <p:nvPr/>
        </p:nvSpPr>
        <p:spPr bwMode="auto">
          <a:xfrm>
            <a:off x="6153150" y="2714625"/>
            <a:ext cx="2019300" cy="1800225"/>
          </a:xfrm>
          <a:custGeom>
            <a:avLst/>
            <a:gdLst>
              <a:gd name="T0" fmla="*/ 0 w 1272"/>
              <a:gd name="T1" fmla="*/ 2147483647 h 1134"/>
              <a:gd name="T2" fmla="*/ 2147483647 w 1272"/>
              <a:gd name="T3" fmla="*/ 0 h 1134"/>
              <a:gd name="T4" fmla="*/ 2147483647 w 1272"/>
              <a:gd name="T5" fmla="*/ 2147483647 h 1134"/>
              <a:gd name="T6" fmla="*/ 0 w 1272"/>
              <a:gd name="T7" fmla="*/ 2147483647 h 1134"/>
              <a:gd name="T8" fmla="*/ 0 w 1272"/>
              <a:gd name="T9" fmla="*/ 2147483647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2"/>
              <a:gd name="T16" fmla="*/ 0 h 1134"/>
              <a:gd name="T17" fmla="*/ 1272 w 1272"/>
              <a:gd name="T18" fmla="*/ 1134 h 1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2" h="1134">
                <a:moveTo>
                  <a:pt x="0" y="381"/>
                </a:moveTo>
                <a:lnTo>
                  <a:pt x="1269" y="0"/>
                </a:lnTo>
                <a:lnTo>
                  <a:pt x="1272" y="756"/>
                </a:lnTo>
                <a:lnTo>
                  <a:pt x="0" y="1134"/>
                </a:lnTo>
                <a:lnTo>
                  <a:pt x="0" y="381"/>
                </a:lnTo>
                <a:close/>
              </a:path>
            </a:pathLst>
          </a:custGeom>
          <a:solidFill>
            <a:srgbClr val="FF66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7" name="Freeform 67"/>
          <p:cNvSpPr>
            <a:spLocks/>
          </p:cNvSpPr>
          <p:nvPr/>
        </p:nvSpPr>
        <p:spPr bwMode="auto">
          <a:xfrm>
            <a:off x="4391025" y="2719388"/>
            <a:ext cx="352425" cy="1800225"/>
          </a:xfrm>
          <a:custGeom>
            <a:avLst/>
            <a:gdLst>
              <a:gd name="T0" fmla="*/ 0 w 222"/>
              <a:gd name="T1" fmla="*/ 0 h 1134"/>
              <a:gd name="T2" fmla="*/ 2147483647 w 222"/>
              <a:gd name="T3" fmla="*/ 2147483647 h 1134"/>
              <a:gd name="T4" fmla="*/ 2147483647 w 222"/>
              <a:gd name="T5" fmla="*/ 2147483647 h 1134"/>
              <a:gd name="T6" fmla="*/ 2147483647 w 222"/>
              <a:gd name="T7" fmla="*/ 2147483647 h 1134"/>
              <a:gd name="T8" fmla="*/ 0 w 222"/>
              <a:gd name="T9" fmla="*/ 0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"/>
              <a:gd name="T16" fmla="*/ 0 h 1134"/>
              <a:gd name="T17" fmla="*/ 222 w 222"/>
              <a:gd name="T18" fmla="*/ 1134 h 1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" h="1134">
                <a:moveTo>
                  <a:pt x="0" y="0"/>
                </a:moveTo>
                <a:lnTo>
                  <a:pt x="222" y="378"/>
                </a:lnTo>
                <a:lnTo>
                  <a:pt x="222" y="1134"/>
                </a:lnTo>
                <a:lnTo>
                  <a:pt x="3" y="756"/>
                </a:lnTo>
                <a:lnTo>
                  <a:pt x="0" y="0"/>
                </a:lnTo>
                <a:close/>
              </a:path>
            </a:pathLst>
          </a:custGeom>
          <a:solidFill>
            <a:srgbClr val="99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6" name="Freeform 66"/>
          <p:cNvSpPr>
            <a:spLocks/>
          </p:cNvSpPr>
          <p:nvPr/>
        </p:nvSpPr>
        <p:spPr bwMode="auto">
          <a:xfrm>
            <a:off x="828675" y="3319463"/>
            <a:ext cx="2009775" cy="600075"/>
          </a:xfrm>
          <a:custGeom>
            <a:avLst/>
            <a:gdLst>
              <a:gd name="T0" fmla="*/ 0 w 1266"/>
              <a:gd name="T1" fmla="*/ 0 h 378"/>
              <a:gd name="T2" fmla="*/ 2147483647 w 1266"/>
              <a:gd name="T3" fmla="*/ 2147483647 h 378"/>
              <a:gd name="T4" fmla="*/ 2147483647 w 1266"/>
              <a:gd name="T5" fmla="*/ 2147483647 h 378"/>
              <a:gd name="T6" fmla="*/ 2147483647 w 1266"/>
              <a:gd name="T7" fmla="*/ 0 h 378"/>
              <a:gd name="T8" fmla="*/ 0 w 1266"/>
              <a:gd name="T9" fmla="*/ 0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6"/>
              <a:gd name="T16" fmla="*/ 0 h 378"/>
              <a:gd name="T17" fmla="*/ 1266 w 1266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6" h="378">
                <a:moveTo>
                  <a:pt x="0" y="0"/>
                </a:moveTo>
                <a:lnTo>
                  <a:pt x="519" y="378"/>
                </a:lnTo>
                <a:lnTo>
                  <a:pt x="1266" y="375"/>
                </a:lnTo>
                <a:lnTo>
                  <a:pt x="7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3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4" name="Freeform 64"/>
          <p:cNvSpPr>
            <a:spLocks/>
          </p:cNvSpPr>
          <p:nvPr/>
        </p:nvSpPr>
        <p:spPr bwMode="auto">
          <a:xfrm>
            <a:off x="6153150" y="725488"/>
            <a:ext cx="2014538" cy="1800225"/>
          </a:xfrm>
          <a:custGeom>
            <a:avLst/>
            <a:gdLst>
              <a:gd name="T0" fmla="*/ 2147483647 w 1269"/>
              <a:gd name="T1" fmla="*/ 2147483647 h 1134"/>
              <a:gd name="T2" fmla="*/ 2147483647 w 1269"/>
              <a:gd name="T3" fmla="*/ 0 h 1134"/>
              <a:gd name="T4" fmla="*/ 2147483647 w 1269"/>
              <a:gd name="T5" fmla="*/ 2147483647 h 1134"/>
              <a:gd name="T6" fmla="*/ 0 w 1269"/>
              <a:gd name="T7" fmla="*/ 2147483647 h 1134"/>
              <a:gd name="T8" fmla="*/ 2147483647 w 1269"/>
              <a:gd name="T9" fmla="*/ 2147483647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9"/>
              <a:gd name="T16" fmla="*/ 0 h 1134"/>
              <a:gd name="T17" fmla="*/ 1269 w 1269"/>
              <a:gd name="T18" fmla="*/ 1134 h 1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9" h="1134">
                <a:moveTo>
                  <a:pt x="747" y="378"/>
                </a:moveTo>
                <a:lnTo>
                  <a:pt x="1269" y="0"/>
                </a:lnTo>
                <a:lnTo>
                  <a:pt x="522" y="759"/>
                </a:lnTo>
                <a:lnTo>
                  <a:pt x="0" y="1134"/>
                </a:lnTo>
                <a:lnTo>
                  <a:pt x="747" y="378"/>
                </a:lnTo>
                <a:close/>
              </a:path>
            </a:pathLst>
          </a:custGeom>
          <a:solidFill>
            <a:srgbClr val="66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3" name="Freeform 63"/>
          <p:cNvSpPr>
            <a:spLocks/>
          </p:cNvSpPr>
          <p:nvPr/>
        </p:nvSpPr>
        <p:spPr bwMode="auto">
          <a:xfrm>
            <a:off x="3495675" y="725488"/>
            <a:ext cx="2009775" cy="1800225"/>
          </a:xfrm>
          <a:custGeom>
            <a:avLst/>
            <a:gdLst>
              <a:gd name="T0" fmla="*/ 2147483647 w 1266"/>
              <a:gd name="T1" fmla="*/ 0 h 1134"/>
              <a:gd name="T2" fmla="*/ 0 w 1266"/>
              <a:gd name="T3" fmla="*/ 2147483647 h 1134"/>
              <a:gd name="T4" fmla="*/ 2147483647 w 1266"/>
              <a:gd name="T5" fmla="*/ 2147483647 h 1134"/>
              <a:gd name="T6" fmla="*/ 2147483647 w 1266"/>
              <a:gd name="T7" fmla="*/ 0 h 1134"/>
              <a:gd name="T8" fmla="*/ 2147483647 w 1266"/>
              <a:gd name="T9" fmla="*/ 0 h 11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6"/>
              <a:gd name="T16" fmla="*/ 0 h 1134"/>
              <a:gd name="T17" fmla="*/ 1266 w 1266"/>
              <a:gd name="T18" fmla="*/ 1134 h 11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6" h="1134">
                <a:moveTo>
                  <a:pt x="522" y="0"/>
                </a:moveTo>
                <a:lnTo>
                  <a:pt x="0" y="1134"/>
                </a:lnTo>
                <a:lnTo>
                  <a:pt x="744" y="1134"/>
                </a:lnTo>
                <a:lnTo>
                  <a:pt x="1266" y="0"/>
                </a:lnTo>
                <a:lnTo>
                  <a:pt x="522" y="0"/>
                </a:lnTo>
                <a:close/>
              </a:path>
            </a:pathLst>
          </a:custGeom>
          <a:solidFill>
            <a:srgbClr val="99FF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5902" name="Freeform 62"/>
          <p:cNvSpPr>
            <a:spLocks/>
          </p:cNvSpPr>
          <p:nvPr/>
        </p:nvSpPr>
        <p:spPr bwMode="auto">
          <a:xfrm>
            <a:off x="828675" y="725488"/>
            <a:ext cx="2009775" cy="1795462"/>
          </a:xfrm>
          <a:custGeom>
            <a:avLst/>
            <a:gdLst>
              <a:gd name="T0" fmla="*/ 0 w 1266"/>
              <a:gd name="T1" fmla="*/ 2147483647 h 1131"/>
              <a:gd name="T2" fmla="*/ 2147483647 w 1266"/>
              <a:gd name="T3" fmla="*/ 0 h 1131"/>
              <a:gd name="T4" fmla="*/ 2147483647 w 1266"/>
              <a:gd name="T5" fmla="*/ 2147483647 h 1131"/>
              <a:gd name="T6" fmla="*/ 2147483647 w 1266"/>
              <a:gd name="T7" fmla="*/ 2147483647 h 1131"/>
              <a:gd name="T8" fmla="*/ 0 w 1266"/>
              <a:gd name="T9" fmla="*/ 2147483647 h 1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6"/>
              <a:gd name="T16" fmla="*/ 0 h 1131"/>
              <a:gd name="T17" fmla="*/ 1266 w 1266"/>
              <a:gd name="T18" fmla="*/ 1131 h 1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6" h="1131">
                <a:moveTo>
                  <a:pt x="0" y="381"/>
                </a:moveTo>
                <a:lnTo>
                  <a:pt x="519" y="0"/>
                </a:lnTo>
                <a:lnTo>
                  <a:pt x="1266" y="756"/>
                </a:lnTo>
                <a:lnTo>
                  <a:pt x="744" y="1131"/>
                </a:lnTo>
                <a:lnTo>
                  <a:pt x="0" y="381"/>
                </a:lnTo>
                <a:close/>
              </a:path>
            </a:pathLst>
          </a:custGeom>
          <a:solidFill>
            <a:srgbClr val="FFFF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grpSp>
        <p:nvGrpSpPr>
          <p:cNvPr id="25611" name="Group 13"/>
          <p:cNvGrpSpPr>
            <a:grpSpLocks/>
          </p:cNvGrpSpPr>
          <p:nvPr/>
        </p:nvGrpSpPr>
        <p:grpSpPr bwMode="auto">
          <a:xfrm>
            <a:off x="827088" y="727075"/>
            <a:ext cx="2016125" cy="1800225"/>
            <a:chOff x="1066" y="799"/>
            <a:chExt cx="1542" cy="1361"/>
          </a:xfrm>
        </p:grpSpPr>
        <p:sp>
          <p:nvSpPr>
            <p:cNvPr id="25660" name="Rectangle 4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Freeform 5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62" name="Line 7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63" name="Line 10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64" name="Freeform 12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2" name="Group 14"/>
          <p:cNvGrpSpPr>
            <a:grpSpLocks/>
          </p:cNvGrpSpPr>
          <p:nvPr/>
        </p:nvGrpSpPr>
        <p:grpSpPr bwMode="auto">
          <a:xfrm>
            <a:off x="3492500" y="727075"/>
            <a:ext cx="2016125" cy="1800225"/>
            <a:chOff x="1066" y="799"/>
            <a:chExt cx="1542" cy="1361"/>
          </a:xfrm>
        </p:grpSpPr>
        <p:sp>
          <p:nvSpPr>
            <p:cNvPr id="25655" name="Rectangle 15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Freeform 16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57" name="Line 17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58" name="Line 18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59" name="Freeform 19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3" name="Group 20"/>
          <p:cNvGrpSpPr>
            <a:grpSpLocks/>
          </p:cNvGrpSpPr>
          <p:nvPr/>
        </p:nvGrpSpPr>
        <p:grpSpPr bwMode="auto">
          <a:xfrm>
            <a:off x="6156325" y="727075"/>
            <a:ext cx="2016125" cy="1800225"/>
            <a:chOff x="1066" y="799"/>
            <a:chExt cx="1542" cy="1361"/>
          </a:xfrm>
        </p:grpSpPr>
        <p:sp>
          <p:nvSpPr>
            <p:cNvPr id="25650" name="Rectangle 21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Freeform 22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52" name="Line 23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53" name="Line 24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54" name="Freeform 25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4" name="Group 26"/>
          <p:cNvGrpSpPr>
            <a:grpSpLocks/>
          </p:cNvGrpSpPr>
          <p:nvPr/>
        </p:nvGrpSpPr>
        <p:grpSpPr bwMode="auto">
          <a:xfrm>
            <a:off x="827088" y="2717800"/>
            <a:ext cx="2016125" cy="1800225"/>
            <a:chOff x="1066" y="799"/>
            <a:chExt cx="1542" cy="1361"/>
          </a:xfrm>
        </p:grpSpPr>
        <p:sp>
          <p:nvSpPr>
            <p:cNvPr id="25645" name="Rectangle 27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Freeform 28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47" name="Line 29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48" name="Line 30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49" name="Freeform 31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5" name="Group 32"/>
          <p:cNvGrpSpPr>
            <a:grpSpLocks/>
          </p:cNvGrpSpPr>
          <p:nvPr/>
        </p:nvGrpSpPr>
        <p:grpSpPr bwMode="auto">
          <a:xfrm>
            <a:off x="3563938" y="2717800"/>
            <a:ext cx="2016125" cy="1800225"/>
            <a:chOff x="1066" y="799"/>
            <a:chExt cx="1542" cy="1361"/>
          </a:xfrm>
        </p:grpSpPr>
        <p:sp>
          <p:nvSpPr>
            <p:cNvPr id="25640" name="Rectangle 33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Freeform 34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42" name="Line 35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43" name="Line 36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44" name="Freeform 37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6" name="Group 38"/>
          <p:cNvGrpSpPr>
            <a:grpSpLocks/>
          </p:cNvGrpSpPr>
          <p:nvPr/>
        </p:nvGrpSpPr>
        <p:grpSpPr bwMode="auto">
          <a:xfrm>
            <a:off x="6156325" y="2717800"/>
            <a:ext cx="2016125" cy="1800225"/>
            <a:chOff x="1066" y="799"/>
            <a:chExt cx="1542" cy="1361"/>
          </a:xfrm>
        </p:grpSpPr>
        <p:sp>
          <p:nvSpPr>
            <p:cNvPr id="25635" name="Rectangle 39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Freeform 40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37" name="Line 41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38" name="Line 42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39" name="Freeform 43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7" name="Group 44"/>
          <p:cNvGrpSpPr>
            <a:grpSpLocks/>
          </p:cNvGrpSpPr>
          <p:nvPr/>
        </p:nvGrpSpPr>
        <p:grpSpPr bwMode="auto">
          <a:xfrm>
            <a:off x="827088" y="4724400"/>
            <a:ext cx="2016125" cy="1800225"/>
            <a:chOff x="1066" y="799"/>
            <a:chExt cx="1542" cy="1361"/>
          </a:xfrm>
        </p:grpSpPr>
        <p:sp>
          <p:nvSpPr>
            <p:cNvPr id="25630" name="Rectangle 45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Freeform 46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32" name="Line 47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33" name="Line 48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34" name="Freeform 49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8" name="Group 50"/>
          <p:cNvGrpSpPr>
            <a:grpSpLocks/>
          </p:cNvGrpSpPr>
          <p:nvPr/>
        </p:nvGrpSpPr>
        <p:grpSpPr bwMode="auto">
          <a:xfrm>
            <a:off x="3563938" y="4724400"/>
            <a:ext cx="2016125" cy="1800225"/>
            <a:chOff x="1066" y="799"/>
            <a:chExt cx="1542" cy="1361"/>
          </a:xfrm>
        </p:grpSpPr>
        <p:sp>
          <p:nvSpPr>
            <p:cNvPr id="25625" name="Rectangle 51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Freeform 52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27" name="Line 53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28" name="Line 54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29" name="Freeform 55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  <p:grpSp>
        <p:nvGrpSpPr>
          <p:cNvPr id="25619" name="Group 56"/>
          <p:cNvGrpSpPr>
            <a:grpSpLocks/>
          </p:cNvGrpSpPr>
          <p:nvPr/>
        </p:nvGrpSpPr>
        <p:grpSpPr bwMode="auto">
          <a:xfrm>
            <a:off x="6227763" y="4724400"/>
            <a:ext cx="2016125" cy="1800225"/>
            <a:chOff x="1066" y="799"/>
            <a:chExt cx="1542" cy="1361"/>
          </a:xfrm>
        </p:grpSpPr>
        <p:sp>
          <p:nvSpPr>
            <p:cNvPr id="25620" name="Rectangle 57"/>
            <p:cNvSpPr>
              <a:spLocks noChangeArrowheads="1"/>
            </p:cNvSpPr>
            <p:nvPr/>
          </p:nvSpPr>
          <p:spPr bwMode="auto">
            <a:xfrm>
              <a:off x="1066" y="1253"/>
              <a:ext cx="907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Freeform 58"/>
            <p:cNvSpPr>
              <a:spLocks/>
            </p:cNvSpPr>
            <p:nvPr/>
          </p:nvSpPr>
          <p:spPr bwMode="auto">
            <a:xfrm>
              <a:off x="1066" y="799"/>
              <a:ext cx="1542" cy="1361"/>
            </a:xfrm>
            <a:custGeom>
              <a:avLst/>
              <a:gdLst>
                <a:gd name="T0" fmla="*/ 0 w 1542"/>
                <a:gd name="T1" fmla="*/ 454 h 1361"/>
                <a:gd name="T2" fmla="*/ 635 w 1542"/>
                <a:gd name="T3" fmla="*/ 0 h 1361"/>
                <a:gd name="T4" fmla="*/ 1542 w 1542"/>
                <a:gd name="T5" fmla="*/ 0 h 1361"/>
                <a:gd name="T6" fmla="*/ 1542 w 1542"/>
                <a:gd name="T7" fmla="*/ 907 h 1361"/>
                <a:gd name="T8" fmla="*/ 907 w 1542"/>
                <a:gd name="T9" fmla="*/ 1361 h 1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1361"/>
                <a:gd name="T17" fmla="*/ 1542 w 1542"/>
                <a:gd name="T18" fmla="*/ 1361 h 1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1361">
                  <a:moveTo>
                    <a:pt x="0" y="454"/>
                  </a:moveTo>
                  <a:lnTo>
                    <a:pt x="635" y="0"/>
                  </a:lnTo>
                  <a:lnTo>
                    <a:pt x="1542" y="0"/>
                  </a:lnTo>
                  <a:lnTo>
                    <a:pt x="1542" y="907"/>
                  </a:lnTo>
                  <a:lnTo>
                    <a:pt x="907" y="136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22" name="Line 59"/>
            <p:cNvSpPr>
              <a:spLocks noChangeShapeType="1"/>
            </p:cNvSpPr>
            <p:nvPr/>
          </p:nvSpPr>
          <p:spPr bwMode="auto">
            <a:xfrm flipV="1">
              <a:off x="1973" y="799"/>
              <a:ext cx="635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23" name="Line 60"/>
            <p:cNvSpPr>
              <a:spLocks noChangeShapeType="1"/>
            </p:cNvSpPr>
            <p:nvPr/>
          </p:nvSpPr>
          <p:spPr bwMode="auto">
            <a:xfrm>
              <a:off x="1701" y="1706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25624" name="Freeform 61"/>
            <p:cNvSpPr>
              <a:spLocks/>
            </p:cNvSpPr>
            <p:nvPr/>
          </p:nvSpPr>
          <p:spPr bwMode="auto">
            <a:xfrm>
              <a:off x="1066" y="799"/>
              <a:ext cx="635" cy="1361"/>
            </a:xfrm>
            <a:custGeom>
              <a:avLst/>
              <a:gdLst>
                <a:gd name="T0" fmla="*/ 0 w 635"/>
                <a:gd name="T1" fmla="*/ 1361 h 1361"/>
                <a:gd name="T2" fmla="*/ 635 w 635"/>
                <a:gd name="T3" fmla="*/ 907 h 1361"/>
                <a:gd name="T4" fmla="*/ 635 w 635"/>
                <a:gd name="T5" fmla="*/ 0 h 1361"/>
                <a:gd name="T6" fmla="*/ 0 60000 65536"/>
                <a:gd name="T7" fmla="*/ 0 60000 65536"/>
                <a:gd name="T8" fmla="*/ 0 60000 65536"/>
                <a:gd name="T9" fmla="*/ 0 w 635"/>
                <a:gd name="T10" fmla="*/ 0 h 1361"/>
                <a:gd name="T11" fmla="*/ 635 w 635"/>
                <a:gd name="T12" fmla="*/ 1361 h 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5" h="1361">
                  <a:moveTo>
                    <a:pt x="0" y="1361"/>
                  </a:moveTo>
                  <a:lnTo>
                    <a:pt x="635" y="907"/>
                  </a:lnTo>
                  <a:lnTo>
                    <a:pt x="63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1" grpId="0" animBg="1"/>
      <p:bldP spid="35910" grpId="0" animBg="1"/>
      <p:bldP spid="35909" grpId="0" animBg="1"/>
      <p:bldP spid="35908" grpId="0" animBg="1"/>
      <p:bldP spid="35907" grpId="0" animBg="1"/>
      <p:bldP spid="35906" grpId="0" animBg="1"/>
      <p:bldP spid="35904" grpId="0" animBg="1"/>
      <p:bldP spid="35903" grpId="0" animBg="1"/>
      <p:bldP spid="3590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DIAGONAL PROPERTIES OF QUADRILATERALS</a:t>
            </a:r>
          </a:p>
        </p:txBody>
      </p:sp>
      <p:sp>
        <p:nvSpPr>
          <p:cNvPr id="2662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sz="2400" b="1" smtClean="0">
                <a:solidFill>
                  <a:srgbClr val="7575D1"/>
                </a:solidFill>
              </a:rPr>
              <a:t>note:</a:t>
            </a:r>
            <a:r>
              <a:rPr lang="en-GB" sz="2400" smtClean="0">
                <a:solidFill>
                  <a:srgbClr val="7575D1"/>
                </a:solidFill>
              </a:rPr>
              <a:t> an understanding of intersecting diagonal properties is essential for later topics in shape and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1744663" y="2278063"/>
            <a:ext cx="1371600" cy="1371600"/>
          </a:xfrm>
          <a:prstGeom prst="rect">
            <a:avLst/>
          </a:prstGeom>
          <a:solidFill>
            <a:srgbClr val="FF66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5392738" y="2278063"/>
            <a:ext cx="2701925" cy="1371600"/>
          </a:xfrm>
          <a:prstGeom prst="rect">
            <a:avLst/>
          </a:prstGeom>
          <a:solidFill>
            <a:srgbClr val="FF996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46263" y="1277938"/>
            <a:ext cx="1785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SQUARE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76938" y="1277938"/>
            <a:ext cx="2328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RECTANGLE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58863" y="4259263"/>
            <a:ext cx="359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Diagonals bisect each other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9338" y="4732338"/>
            <a:ext cx="2487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Diagonals cross at 90</a:t>
            </a:r>
            <a:r>
              <a:rPr lang="en-GB" baseline="40000"/>
              <a:t>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37138" y="4259263"/>
            <a:ext cx="3598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Diagonals bisect each other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1744663" y="2278063"/>
            <a:ext cx="1371600" cy="137160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744663" y="2278063"/>
            <a:ext cx="1371600" cy="137160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92738" y="2278063"/>
            <a:ext cx="2701925" cy="137160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392738" y="2278063"/>
            <a:ext cx="2701925" cy="137160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3500000" flipH="1">
            <a:off x="2017713" y="3303588"/>
            <a:ext cx="176212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3480000">
            <a:off x="6018212" y="3270251"/>
            <a:ext cx="176213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3500000" flipH="1">
            <a:off x="2654300" y="2649538"/>
            <a:ext cx="176213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8100000">
            <a:off x="2035175" y="2649538"/>
            <a:ext cx="176213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8100000">
            <a:off x="2689225" y="3313113"/>
            <a:ext cx="176213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7140000">
            <a:off x="7281862" y="3276601"/>
            <a:ext cx="176213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7140000">
            <a:off x="6000751" y="2646362"/>
            <a:ext cx="176212" cy="476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3480000">
            <a:off x="7281070" y="2634456"/>
            <a:ext cx="176212" cy="31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>
            <a:spLocks noChangeAspect="1"/>
          </p:cNvSpPr>
          <p:nvPr/>
        </p:nvSpPr>
        <p:spPr>
          <a:xfrm rot="18900000">
            <a:off x="2336800" y="2870200"/>
            <a:ext cx="182563" cy="182563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arallelogram 54"/>
          <p:cNvSpPr>
            <a:spLocks noChangeAspect="1"/>
          </p:cNvSpPr>
          <p:nvPr/>
        </p:nvSpPr>
        <p:spPr>
          <a:xfrm>
            <a:off x="4868863" y="2174875"/>
            <a:ext cx="3292475" cy="1463675"/>
          </a:xfrm>
          <a:prstGeom prst="parallelogram">
            <a:avLst>
              <a:gd name="adj" fmla="val 60880"/>
            </a:avLst>
          </a:prstGeom>
          <a:solidFill>
            <a:srgbClr val="9999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Parallelogram 39"/>
          <p:cNvSpPr>
            <a:spLocks noChangeAspect="1"/>
          </p:cNvSpPr>
          <p:nvPr/>
        </p:nvSpPr>
        <p:spPr>
          <a:xfrm>
            <a:off x="1419225" y="2174875"/>
            <a:ext cx="1946275" cy="1463675"/>
          </a:xfrm>
          <a:prstGeom prst="parallelogram">
            <a:avLst/>
          </a:prstGeom>
          <a:solidFill>
            <a:srgbClr val="FF66CC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709738" y="1277938"/>
            <a:ext cx="178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RHOMBUS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56263" y="1277938"/>
            <a:ext cx="232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PARALLELOGRAM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58863" y="4259263"/>
            <a:ext cx="359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Diagonals bisect each other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9338" y="4732338"/>
            <a:ext cx="2487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Diagonals cross at 90</a:t>
            </a:r>
            <a:r>
              <a:rPr lang="en-GB" baseline="40000"/>
              <a:t>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37138" y="4259263"/>
            <a:ext cx="3598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Diagonals bisect each other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422400" y="2184400"/>
            <a:ext cx="1930400" cy="145415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660526" y="2293937"/>
            <a:ext cx="1454150" cy="1235075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73738" y="2184400"/>
            <a:ext cx="1490662" cy="1447800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884738" y="2184400"/>
            <a:ext cx="3294062" cy="1439863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4040000" flipH="1">
            <a:off x="1878013" y="3236913"/>
            <a:ext cx="176212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3480000">
            <a:off x="5756276" y="3211512"/>
            <a:ext cx="176212" cy="476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4040000" flipH="1">
            <a:off x="2699545" y="2612231"/>
            <a:ext cx="176212" cy="31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48"/>
          <p:cNvGrpSpPr>
            <a:grpSpLocks/>
          </p:cNvGrpSpPr>
          <p:nvPr/>
        </p:nvGrpSpPr>
        <p:grpSpPr bwMode="auto">
          <a:xfrm rot="2700000">
            <a:off x="6854826" y="3170237"/>
            <a:ext cx="55562" cy="176213"/>
            <a:chOff x="3967163" y="2154238"/>
            <a:chExt cx="55299" cy="176212"/>
          </a:xfrm>
        </p:grpSpPr>
        <p:cxnSp>
          <p:nvCxnSpPr>
            <p:cNvPr id="50" name="Straight Connector 49"/>
            <p:cNvCxnSpPr/>
            <p:nvPr/>
          </p:nvCxnSpPr>
          <p:spPr>
            <a:xfrm rot="5400000">
              <a:off x="3879893" y="2239975"/>
              <a:ext cx="176212" cy="473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3922348" y="2239974"/>
              <a:ext cx="176211" cy="474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1"/>
          <p:cNvGrpSpPr>
            <a:grpSpLocks/>
          </p:cNvGrpSpPr>
          <p:nvPr/>
        </p:nvGrpSpPr>
        <p:grpSpPr bwMode="auto">
          <a:xfrm rot="2700000">
            <a:off x="6162676" y="2500312"/>
            <a:ext cx="55562" cy="176213"/>
            <a:chOff x="3967163" y="2154238"/>
            <a:chExt cx="55299" cy="176212"/>
          </a:xfrm>
        </p:grpSpPr>
        <p:cxnSp>
          <p:nvCxnSpPr>
            <p:cNvPr id="53" name="Straight Connector 52"/>
            <p:cNvCxnSpPr/>
            <p:nvPr/>
          </p:nvCxnSpPr>
          <p:spPr>
            <a:xfrm rot="5400000">
              <a:off x="3879893" y="2239975"/>
              <a:ext cx="176212" cy="473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922348" y="2239974"/>
              <a:ext cx="176211" cy="474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 rot="3480000">
            <a:off x="7237413" y="2541588"/>
            <a:ext cx="176212" cy="476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>
            <a:spLocks noChangeAspect="1"/>
          </p:cNvSpPr>
          <p:nvPr/>
        </p:nvSpPr>
        <p:spPr>
          <a:xfrm rot="19380000">
            <a:off x="2303463" y="2819400"/>
            <a:ext cx="182562" cy="182563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6" name="Group 51"/>
          <p:cNvGrpSpPr>
            <a:grpSpLocks/>
          </p:cNvGrpSpPr>
          <p:nvPr/>
        </p:nvGrpSpPr>
        <p:grpSpPr bwMode="auto">
          <a:xfrm rot="3000000">
            <a:off x="2033587" y="2444751"/>
            <a:ext cx="55563" cy="176212"/>
            <a:chOff x="3967163" y="2154238"/>
            <a:chExt cx="55299" cy="176212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3879800" y="2240085"/>
              <a:ext cx="176213" cy="473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923498" y="2239624"/>
              <a:ext cx="176213" cy="474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51"/>
          <p:cNvGrpSpPr>
            <a:grpSpLocks/>
          </p:cNvGrpSpPr>
          <p:nvPr/>
        </p:nvGrpSpPr>
        <p:grpSpPr bwMode="auto">
          <a:xfrm rot="3000000">
            <a:off x="2689226" y="3224212"/>
            <a:ext cx="55562" cy="176213"/>
            <a:chOff x="3967163" y="2154238"/>
            <a:chExt cx="55299" cy="176212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3879801" y="2240086"/>
              <a:ext cx="176211" cy="474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923499" y="2239626"/>
              <a:ext cx="176211" cy="473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" grpId="0"/>
      <p:bldP spid="8" grpId="0"/>
      <p:bldP spid="9" grpId="0"/>
      <p:bldP spid="10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0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Some shapes have more than one line of symmetry.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2347913" y="2905125"/>
            <a:ext cx="4432300" cy="2166938"/>
          </a:xfrm>
          <a:prstGeom prst="plus">
            <a:avLst>
              <a:gd name="adj" fmla="val 25000"/>
            </a:avLst>
          </a:prstGeom>
          <a:solidFill>
            <a:srgbClr val="ECF05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687513" y="3959225"/>
            <a:ext cx="5768975" cy="2857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543425" y="2144713"/>
            <a:ext cx="0" cy="362902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352675" y="5962650"/>
            <a:ext cx="441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The shape has two lines of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6" grpId="0" animBg="1"/>
      <p:bldP spid="8207" grpId="0" animBg="1"/>
      <p:bldP spid="8208" grpId="0" animBg="1"/>
      <p:bldP spid="82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444500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How many lines of symmetry?</a:t>
            </a:r>
          </a:p>
        </p:txBody>
      </p:sp>
      <p:grpSp>
        <p:nvGrpSpPr>
          <p:cNvPr id="2" name="Group 5"/>
          <p:cNvGrpSpPr>
            <a:grpSpLocks noGrp="1" noChangeAspect="1"/>
          </p:cNvGrpSpPr>
          <p:nvPr>
            <p:ph type="dgm" idx="1"/>
          </p:nvPr>
        </p:nvGrpSpPr>
        <p:grpSpPr bwMode="auto">
          <a:xfrm>
            <a:off x="430213" y="1471613"/>
            <a:ext cx="8229600" cy="4525962"/>
            <a:chOff x="288" y="736"/>
            <a:chExt cx="5184" cy="2851"/>
          </a:xfrm>
        </p:grpSpPr>
        <p:sp>
          <p:nvSpPr>
            <p:cNvPr id="51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88" y="736"/>
              <a:ext cx="5184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5129" name="_s11276"/>
            <p:cNvSpPr>
              <a:spLocks noChangeShapeType="1"/>
            </p:cNvSpPr>
            <p:nvPr/>
          </p:nvSpPr>
          <p:spPr bwMode="auto">
            <a:xfrm flipH="1">
              <a:off x="2288" y="2332"/>
              <a:ext cx="295" cy="1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ZA"/>
            </a:p>
          </p:txBody>
        </p:sp>
        <p:sp>
          <p:nvSpPr>
            <p:cNvPr id="5130" name="_s11275"/>
            <p:cNvSpPr>
              <a:spLocks noChangeArrowheads="1"/>
            </p:cNvSpPr>
            <p:nvPr/>
          </p:nvSpPr>
          <p:spPr bwMode="auto">
            <a:xfrm>
              <a:off x="1650" y="2333"/>
              <a:ext cx="684" cy="684"/>
            </a:xfrm>
            <a:prstGeom prst="ellipse">
              <a:avLst/>
            </a:prstGeom>
            <a:solidFill>
              <a:srgbClr val="ECF056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31" name="_s11274"/>
            <p:cNvSpPr>
              <a:spLocks noChangeShapeType="1"/>
            </p:cNvSpPr>
            <p:nvPr/>
          </p:nvSpPr>
          <p:spPr bwMode="auto">
            <a:xfrm>
              <a:off x="3176" y="2333"/>
              <a:ext cx="296" cy="17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ZA"/>
            </a:p>
          </p:txBody>
        </p:sp>
        <p:sp>
          <p:nvSpPr>
            <p:cNvPr id="5132" name="_s11273"/>
            <p:cNvSpPr>
              <a:spLocks noChangeArrowheads="1"/>
            </p:cNvSpPr>
            <p:nvPr/>
          </p:nvSpPr>
          <p:spPr bwMode="auto">
            <a:xfrm>
              <a:off x="3426" y="2332"/>
              <a:ext cx="684" cy="684"/>
            </a:xfrm>
            <a:prstGeom prst="ellipse">
              <a:avLst/>
            </a:prstGeom>
            <a:solidFill>
              <a:srgbClr val="ECF056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33" name="_s11272"/>
            <p:cNvSpPr>
              <a:spLocks noChangeShapeType="1"/>
            </p:cNvSpPr>
            <p:nvPr/>
          </p:nvSpPr>
          <p:spPr bwMode="auto">
            <a:xfrm flipV="1">
              <a:off x="2880" y="1478"/>
              <a:ext cx="0" cy="34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ZA"/>
            </a:p>
          </p:txBody>
        </p:sp>
        <p:sp>
          <p:nvSpPr>
            <p:cNvPr id="5134" name="_s11271"/>
            <p:cNvSpPr>
              <a:spLocks noChangeArrowheads="1"/>
            </p:cNvSpPr>
            <p:nvPr/>
          </p:nvSpPr>
          <p:spPr bwMode="auto">
            <a:xfrm>
              <a:off x="2538" y="794"/>
              <a:ext cx="684" cy="684"/>
            </a:xfrm>
            <a:prstGeom prst="ellipse">
              <a:avLst/>
            </a:prstGeom>
            <a:solidFill>
              <a:srgbClr val="ECF056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35" name="_s11270"/>
            <p:cNvSpPr>
              <a:spLocks noChangeArrowheads="1"/>
            </p:cNvSpPr>
            <p:nvPr/>
          </p:nvSpPr>
          <p:spPr bwMode="auto">
            <a:xfrm>
              <a:off x="2538" y="1820"/>
              <a:ext cx="684" cy="684"/>
            </a:xfrm>
            <a:prstGeom prst="ellipse">
              <a:avLst/>
            </a:prstGeom>
            <a:solidFill>
              <a:srgbClr val="ECF056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543425" y="1225550"/>
            <a:ext cx="14288" cy="507682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1997075" y="2138363"/>
            <a:ext cx="5122863" cy="31496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 flipV="1">
            <a:off x="2122488" y="2311400"/>
            <a:ext cx="5092700" cy="29845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225675" y="5962650"/>
            <a:ext cx="4656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The shape has three lines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Dgm spid="2" grpId="0"/>
      <p:bldP spid="11280" grpId="0" animBg="1"/>
      <p:bldP spid="11284" grpId="0" animBg="1"/>
      <p:bldP spid="11286" grpId="0" animBg="1"/>
      <p:bldP spid="112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809875" y="1592263"/>
            <a:ext cx="3592513" cy="3571875"/>
          </a:xfrm>
          <a:prstGeom prst="pentagon">
            <a:avLst/>
          </a:prstGeom>
          <a:solidFill>
            <a:srgbClr val="F3B34B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3005138" y="1562100"/>
            <a:ext cx="3052762" cy="4246563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584700" y="1027113"/>
            <a:ext cx="42863" cy="4837112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014538" y="2738438"/>
            <a:ext cx="4937125" cy="1633537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076450" y="2662238"/>
            <a:ext cx="4997450" cy="1841500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3149600" y="1454150"/>
            <a:ext cx="2981325" cy="4389438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57200" y="477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2800">
                <a:solidFill>
                  <a:schemeClr val="tx2"/>
                </a:solidFill>
              </a:rPr>
              <a:t>How many lines of symmetry?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347913" y="5962650"/>
            <a:ext cx="447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The shape has five lines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23" grpId="0" animBg="1"/>
      <p:bldP spid="13324" grpId="0" animBg="1"/>
      <p:bldP spid="13325" grpId="0" animBg="1"/>
      <p:bldP spid="13326" grpId="0" animBg="1"/>
      <p:bldP spid="13327" grpId="0"/>
      <p:bldP spid="133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10"/>
          <p:cNvSpPr>
            <a:spLocks noChangeAspect="1" noChangeArrowheads="1"/>
          </p:cNvSpPr>
          <p:nvPr/>
        </p:nvSpPr>
        <p:spPr bwMode="auto">
          <a:xfrm>
            <a:off x="2833688" y="2114550"/>
            <a:ext cx="3429000" cy="34290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57200" y="952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2800">
                <a:solidFill>
                  <a:schemeClr val="tx2"/>
                </a:solidFill>
              </a:rPr>
              <a:t>How many lines of symmetry?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182813" y="5797550"/>
            <a:ext cx="4813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The shape has infinite lines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348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860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ROTATIONAL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11413" y="1268413"/>
            <a:ext cx="4321175" cy="4321175"/>
            <a:chOff x="1519" y="799"/>
            <a:chExt cx="2722" cy="2722"/>
          </a:xfrm>
        </p:grpSpPr>
        <p:sp>
          <p:nvSpPr>
            <p:cNvPr id="9221" name="Line 3"/>
            <p:cNvSpPr>
              <a:spLocks noChangeShapeType="1"/>
            </p:cNvSpPr>
            <p:nvPr/>
          </p:nvSpPr>
          <p:spPr bwMode="auto">
            <a:xfrm>
              <a:off x="2880" y="799"/>
              <a:ext cx="0" cy="27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9222" name="Line 4"/>
            <p:cNvSpPr>
              <a:spLocks noChangeShapeType="1"/>
            </p:cNvSpPr>
            <p:nvPr/>
          </p:nvSpPr>
          <p:spPr bwMode="auto">
            <a:xfrm>
              <a:off x="1519" y="2160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1519" y="1720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2426" y="3067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3787" y="2160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2880" y="799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076450" y="696913"/>
            <a:ext cx="4973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How many lines of symmetry?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82625" y="5992813"/>
            <a:ext cx="777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There are no lines of symmetry but it does have another type of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411413" y="1268413"/>
            <a:ext cx="4321175" cy="4321175"/>
            <a:chOff x="1519" y="799"/>
            <a:chExt cx="2722" cy="2722"/>
          </a:xfrm>
        </p:grpSpPr>
        <p:sp>
          <p:nvSpPr>
            <p:cNvPr id="10251" name="Line 3"/>
            <p:cNvSpPr>
              <a:spLocks noChangeShapeType="1"/>
            </p:cNvSpPr>
            <p:nvPr/>
          </p:nvSpPr>
          <p:spPr bwMode="auto">
            <a:xfrm>
              <a:off x="2880" y="799"/>
              <a:ext cx="0" cy="27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252" name="Line 4"/>
            <p:cNvSpPr>
              <a:spLocks noChangeShapeType="1"/>
            </p:cNvSpPr>
            <p:nvPr/>
          </p:nvSpPr>
          <p:spPr bwMode="auto">
            <a:xfrm>
              <a:off x="1519" y="2160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253" name="Rectangle 5"/>
            <p:cNvSpPr>
              <a:spLocks noChangeArrowheads="1"/>
            </p:cNvSpPr>
            <p:nvPr/>
          </p:nvSpPr>
          <p:spPr bwMode="auto">
            <a:xfrm>
              <a:off x="1519" y="1720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Rectangle 6"/>
            <p:cNvSpPr>
              <a:spLocks noChangeArrowheads="1"/>
            </p:cNvSpPr>
            <p:nvPr/>
          </p:nvSpPr>
          <p:spPr bwMode="auto">
            <a:xfrm>
              <a:off x="2426" y="3067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Rectangle 7"/>
            <p:cNvSpPr>
              <a:spLocks noChangeArrowheads="1"/>
            </p:cNvSpPr>
            <p:nvPr/>
          </p:nvSpPr>
          <p:spPr bwMode="auto">
            <a:xfrm>
              <a:off x="3787" y="2160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8"/>
            <p:cNvSpPr>
              <a:spLocks noChangeArrowheads="1"/>
            </p:cNvSpPr>
            <p:nvPr/>
          </p:nvSpPr>
          <p:spPr bwMode="auto">
            <a:xfrm>
              <a:off x="2880" y="799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11413" y="1268413"/>
            <a:ext cx="4321175" cy="4321175"/>
            <a:chOff x="1519" y="799"/>
            <a:chExt cx="2722" cy="2722"/>
          </a:xfrm>
        </p:grpSpPr>
        <p:sp>
          <p:nvSpPr>
            <p:cNvPr id="10245" name="Line 10"/>
            <p:cNvSpPr>
              <a:spLocks noChangeShapeType="1"/>
            </p:cNvSpPr>
            <p:nvPr/>
          </p:nvSpPr>
          <p:spPr bwMode="auto">
            <a:xfrm>
              <a:off x="2880" y="799"/>
              <a:ext cx="0" cy="27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246" name="Line 11"/>
            <p:cNvSpPr>
              <a:spLocks noChangeShapeType="1"/>
            </p:cNvSpPr>
            <p:nvPr/>
          </p:nvSpPr>
          <p:spPr bwMode="auto">
            <a:xfrm>
              <a:off x="1519" y="2160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ZA"/>
            </a:p>
          </p:txBody>
        </p:sp>
        <p:sp>
          <p:nvSpPr>
            <p:cNvPr id="10247" name="Rectangle 12"/>
            <p:cNvSpPr>
              <a:spLocks noChangeArrowheads="1"/>
            </p:cNvSpPr>
            <p:nvPr/>
          </p:nvSpPr>
          <p:spPr bwMode="auto">
            <a:xfrm>
              <a:off x="1519" y="1720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Rectangle 13"/>
            <p:cNvSpPr>
              <a:spLocks noChangeArrowheads="1"/>
            </p:cNvSpPr>
            <p:nvPr/>
          </p:nvSpPr>
          <p:spPr bwMode="auto">
            <a:xfrm>
              <a:off x="2426" y="3067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Rectangle 14"/>
            <p:cNvSpPr>
              <a:spLocks noChangeArrowheads="1"/>
            </p:cNvSpPr>
            <p:nvPr/>
          </p:nvSpPr>
          <p:spPr bwMode="auto">
            <a:xfrm>
              <a:off x="3787" y="2160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5"/>
            <p:cNvSpPr>
              <a:spLocks noChangeArrowheads="1"/>
            </p:cNvSpPr>
            <p:nvPr/>
          </p:nvSpPr>
          <p:spPr bwMode="auto">
            <a:xfrm>
              <a:off x="2880" y="799"/>
              <a:ext cx="454" cy="4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3600" b="1"/>
                <a:t>X</a:t>
              </a:r>
            </a:p>
          </p:txBody>
        </p:sp>
      </p:grp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379663" y="5926138"/>
            <a:ext cx="4360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It has rotational symmetry of order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341</Words>
  <Application>Microsoft Office PowerPoint</Application>
  <PresentationFormat>On-screen Show (4:3)</PresentationFormat>
  <Paragraphs>101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Concourse</vt:lpstr>
      <vt:lpstr>SYMMETRY</vt:lpstr>
      <vt:lpstr>This shape is symmetrical.</vt:lpstr>
      <vt:lpstr>Some shapes have more than one line of symmetry.</vt:lpstr>
      <vt:lpstr>How many lines of symmetry?</vt:lpstr>
      <vt:lpstr>PowerPoint Presentation</vt:lpstr>
      <vt:lpstr>PowerPoint Presentation</vt:lpstr>
      <vt:lpstr>ROTATIONAL SYMMETRY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SYMMETRY PROPERTIES OF QUADRILATERALS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PLANES OF SYMMETRY</vt:lpstr>
      <vt:lpstr>Plane of symmetry or not?</vt:lpstr>
      <vt:lpstr>PowerPoint Presentation</vt:lpstr>
      <vt:lpstr>PowerPoint Presentation</vt:lpstr>
      <vt:lpstr>PowerPoint Presentation</vt:lpstr>
      <vt:lpstr>DIAGONAL PROPERTIES OF QUADRILATERALS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Shawn Moodley</dc:creator>
  <cp:lastModifiedBy/>
  <cp:revision>1</cp:revision>
  <dcterms:created xsi:type="dcterms:W3CDTF">2011-09-01T15:20:54Z</dcterms:created>
  <dcterms:modified xsi:type="dcterms:W3CDTF">2013-02-20T11:13:17Z</dcterms:modified>
</cp:coreProperties>
</file>