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A2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1626"/>
        <p:guide pos="27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4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2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29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ACDC40-9DB3-4AF1-BA15-A886AC1FE701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C3BE24-0E08-4B2E-927D-45C3E38D46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DAE48D-C6F7-4237-B9DD-88067C85898B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B502B-F8A3-46A6-8842-2B47A5FC95C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076D90-0A55-4361-8FFD-8E3B439E9090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C38077-09FD-485C-BA5C-10E1197B313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D2E275-90EB-4ADD-9182-C417C10B9C94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6B0AD3-01E7-4648-B26E-1CB5B1BC2D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9BFAE0-C152-4287-A0E9-A5318A8E1CE8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CCCDCB-99DB-446C-992B-7E84C00DEF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AE8BD0-0C90-4BD9-8F9D-00FC6B267364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D7B89E-5F50-4FB5-AB88-A6723B7036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956776-08BB-48B7-973F-321C23A3D375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1DC40F-E15E-43BC-9EEB-A45440D757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83CC06-11C0-43B7-A2B0-FA6B1E0473FD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1D580C-4609-4F49-B492-B8C5D6100A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1CDBBD-E56C-4461-BFBE-B74FA879FAA7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22A0E2-F010-4D19-94AA-8590691CF03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7B97A-0C22-4239-B4EA-CE3D3F9CA5B5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96BF17-E52F-4A8D-8D2D-5DBEA21E99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804F0A-2C85-4616-9690-45121E4CDFEE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E64CFA-3C8F-43B7-AC02-B5D75B959F1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369787-17A6-4DDE-90FE-246043BC0167}" type="datetime1">
              <a:rPr lang="en-US" smtClean="0"/>
              <a:pPr>
                <a:defRPr/>
              </a:pPr>
              <a:t>3/18/2013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03B34F-18C9-4B1F-A89B-67FDC77CBB0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7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SPEED, DISTANCE  AND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868363"/>
            <a:ext cx="59642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ea typeface="ＭＳ Ｐゴシック" charset="-128"/>
                <a:cs typeface="ＭＳ Ｐゴシック" charset="-128"/>
              </a:rPr>
              <a:t>A car travels at 75 km/h for 3 hours and then at 60 km/h for 30 minutes.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a</a:t>
            </a:r>
            <a:r>
              <a:rPr lang="en-GB" dirty="0">
                <a:ea typeface="ＭＳ Ｐゴシック" charset="-128"/>
                <a:cs typeface="ＭＳ Ｐゴシック" charset="-128"/>
              </a:rPr>
              <a:t>  Calculate the total distance travelled.</a:t>
            </a:r>
          </a:p>
          <a:p>
            <a:pPr>
              <a:defRPr/>
            </a:pPr>
            <a:r>
              <a:rPr lang="en-US" b="1" dirty="0" err="1">
                <a:solidFill>
                  <a:srgbClr val="00B4B4"/>
                </a:solidFill>
                <a:ea typeface="ＭＳ Ｐゴシック" charset="-128"/>
                <a:cs typeface="ＭＳ Ｐゴシック" charset="-128"/>
              </a:rPr>
              <a:t>b</a:t>
            </a:r>
            <a:r>
              <a:rPr lang="en-GB" dirty="0">
                <a:ea typeface="ＭＳ Ｐゴシック" charset="-128"/>
                <a:cs typeface="ＭＳ Ｐゴシック" charset="-128"/>
              </a:rPr>
              <a:t>  Calculate the average speed for the whole journey.</a:t>
            </a:r>
          </a:p>
        </p:txBody>
      </p:sp>
      <p:grpSp>
        <p:nvGrpSpPr>
          <p:cNvPr id="11267" name="Group 48"/>
          <p:cNvGrpSpPr>
            <a:grpSpLocks noChangeAspect="1"/>
          </p:cNvGrpSpPr>
          <p:nvPr/>
        </p:nvGrpSpPr>
        <p:grpSpPr bwMode="auto">
          <a:xfrm>
            <a:off x="6442075" y="1144588"/>
            <a:ext cx="1789113" cy="555625"/>
            <a:chOff x="928951" y="389466"/>
            <a:chExt cx="7154333" cy="2218801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928951" y="389466"/>
              <a:ext cx="7154333" cy="1838435"/>
            </a:xfrm>
            <a:custGeom>
              <a:avLst/>
              <a:gdLst>
                <a:gd name="T0" fmla="*/ 0 w 7154333"/>
                <a:gd name="T1" fmla="*/ 583621 h 1837267"/>
                <a:gd name="T2" fmla="*/ 8466 w 7154333"/>
                <a:gd name="T3" fmla="*/ 1708571 h 1837267"/>
                <a:gd name="T4" fmla="*/ 1143000 w 7154333"/>
                <a:gd name="T5" fmla="*/ 1700112 h 1837267"/>
                <a:gd name="T6" fmla="*/ 1397000 w 7154333"/>
                <a:gd name="T7" fmla="*/ 1835445 h 1837267"/>
                <a:gd name="T8" fmla="*/ 6925733 w 7154333"/>
                <a:gd name="T9" fmla="*/ 1810070 h 1837267"/>
                <a:gd name="T10" fmla="*/ 7145866 w 7154333"/>
                <a:gd name="T11" fmla="*/ 1700112 h 1837267"/>
                <a:gd name="T12" fmla="*/ 7154333 w 7154333"/>
                <a:gd name="T13" fmla="*/ 1167241 h 1837267"/>
                <a:gd name="T14" fmla="*/ 6849533 w 7154333"/>
                <a:gd name="T15" fmla="*/ 905036 h 1837267"/>
                <a:gd name="T16" fmla="*/ 6409266 w 7154333"/>
                <a:gd name="T17" fmla="*/ 718953 h 1837267"/>
                <a:gd name="T18" fmla="*/ 5926666 w 7154333"/>
                <a:gd name="T19" fmla="*/ 592079 h 1837267"/>
                <a:gd name="T20" fmla="*/ 4927600 w 7154333"/>
                <a:gd name="T21" fmla="*/ 600538 h 1837267"/>
                <a:gd name="T22" fmla="*/ 3826933 w 7154333"/>
                <a:gd name="T23" fmla="*/ 8459 h 1837267"/>
                <a:gd name="T24" fmla="*/ 2565400 w 7154333"/>
                <a:gd name="T25" fmla="*/ 0 h 1837267"/>
                <a:gd name="T26" fmla="*/ 1024466 w 7154333"/>
                <a:gd name="T27" fmla="*/ 372165 h 1837267"/>
                <a:gd name="T28" fmla="*/ 0 w 7154333"/>
                <a:gd name="T29" fmla="*/ 583621 h 18372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54333"/>
                <a:gd name="T46" fmla="*/ 0 h 1837267"/>
                <a:gd name="T47" fmla="*/ 7154333 w 7154333"/>
                <a:gd name="T48" fmla="*/ 1837267 h 18372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54333" h="1837267">
                  <a:moveTo>
                    <a:pt x="0" y="584200"/>
                  </a:moveTo>
                  <a:lnTo>
                    <a:pt x="8466" y="1710267"/>
                  </a:lnTo>
                  <a:lnTo>
                    <a:pt x="1143000" y="1701800"/>
                  </a:lnTo>
                  <a:lnTo>
                    <a:pt x="1397000" y="1837267"/>
                  </a:lnTo>
                  <a:lnTo>
                    <a:pt x="6925733" y="1811867"/>
                  </a:lnTo>
                  <a:lnTo>
                    <a:pt x="7145866" y="1701800"/>
                  </a:lnTo>
                  <a:lnTo>
                    <a:pt x="7154333" y="1168400"/>
                  </a:lnTo>
                  <a:lnTo>
                    <a:pt x="6849533" y="905934"/>
                  </a:lnTo>
                  <a:lnTo>
                    <a:pt x="6409266" y="719667"/>
                  </a:lnTo>
                  <a:lnTo>
                    <a:pt x="5926666" y="592667"/>
                  </a:lnTo>
                  <a:lnTo>
                    <a:pt x="4927600" y="601134"/>
                  </a:lnTo>
                  <a:lnTo>
                    <a:pt x="3826933" y="8467"/>
                  </a:lnTo>
                  <a:lnTo>
                    <a:pt x="2565400" y="0"/>
                  </a:lnTo>
                  <a:lnTo>
                    <a:pt x="1024466" y="372534"/>
                  </a:lnTo>
                  <a:lnTo>
                    <a:pt x="0" y="584200"/>
                  </a:lnTo>
                  <a:close/>
                </a:path>
              </a:pathLst>
            </a:custGeom>
            <a:solidFill>
              <a:srgbClr val="0F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626904" y="484555"/>
              <a:ext cx="1618769" cy="367687"/>
            </a:xfrm>
            <a:custGeom>
              <a:avLst/>
              <a:gdLst>
                <a:gd name="connsiteX0" fmla="*/ 0 w 1608667"/>
                <a:gd name="connsiteY0" fmla="*/ 0 h 372534"/>
                <a:gd name="connsiteX1" fmla="*/ 8467 w 1608667"/>
                <a:gd name="connsiteY1" fmla="*/ 372534 h 372534"/>
                <a:gd name="connsiteX2" fmla="*/ 1608667 w 1608667"/>
                <a:gd name="connsiteY2" fmla="*/ 364067 h 372534"/>
                <a:gd name="connsiteX3" fmla="*/ 1024467 w 1608667"/>
                <a:gd name="connsiteY3" fmla="*/ 16934 h 372534"/>
                <a:gd name="connsiteX4" fmla="*/ 0 w 1608667"/>
                <a:gd name="connsiteY4" fmla="*/ 0 h 37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667" h="372534">
                  <a:moveTo>
                    <a:pt x="0" y="0"/>
                  </a:moveTo>
                  <a:lnTo>
                    <a:pt x="8467" y="372534"/>
                  </a:lnTo>
                  <a:lnTo>
                    <a:pt x="1608667" y="364067"/>
                  </a:lnTo>
                  <a:lnTo>
                    <a:pt x="1024467" y="16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31817" y="503576"/>
              <a:ext cx="742732" cy="348667"/>
            </a:xfrm>
            <a:custGeom>
              <a:avLst/>
              <a:gdLst>
                <a:gd name="connsiteX0" fmla="*/ 745066 w 745066"/>
                <a:gd name="connsiteY0" fmla="*/ 0 h 347133"/>
                <a:gd name="connsiteX1" fmla="*/ 745066 w 745066"/>
                <a:gd name="connsiteY1" fmla="*/ 347133 h 347133"/>
                <a:gd name="connsiteX2" fmla="*/ 262466 w 745066"/>
                <a:gd name="connsiteY2" fmla="*/ 287867 h 347133"/>
                <a:gd name="connsiteX3" fmla="*/ 0 w 745066"/>
                <a:gd name="connsiteY3" fmla="*/ 169333 h 347133"/>
                <a:gd name="connsiteX4" fmla="*/ 745066 w 745066"/>
                <a:gd name="connsiteY4" fmla="*/ 0 h 34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66" h="347133">
                  <a:moveTo>
                    <a:pt x="745066" y="0"/>
                  </a:moveTo>
                  <a:lnTo>
                    <a:pt x="745066" y="347133"/>
                  </a:lnTo>
                  <a:lnTo>
                    <a:pt x="262466" y="287867"/>
                  </a:lnTo>
                  <a:lnTo>
                    <a:pt x="0" y="169333"/>
                  </a:lnTo>
                  <a:lnTo>
                    <a:pt x="745066" y="0"/>
                  </a:lnTo>
                  <a:close/>
                </a:path>
              </a:pathLst>
            </a:custGeom>
            <a:solidFill>
              <a:srgbClr val="F2F2F2"/>
            </a:solidFill>
            <a:ln>
              <a:solidFill>
                <a:srgbClr val="F2F2F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1281" name="Group 10"/>
            <p:cNvGrpSpPr>
              <a:grpSpLocks/>
            </p:cNvGrpSpPr>
            <p:nvPr/>
          </p:nvGrpSpPr>
          <p:grpSpPr bwMode="auto">
            <a:xfrm>
              <a:off x="1277947" y="1458206"/>
              <a:ext cx="1151670" cy="1150061"/>
              <a:chOff x="1245932" y="3193872"/>
              <a:chExt cx="1151670" cy="1150061"/>
            </a:xfrm>
          </p:grpSpPr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1246084" y="3196496"/>
                <a:ext cx="1149007" cy="1147437"/>
              </a:xfrm>
              <a:prstGeom prst="ellipse">
                <a:avLst/>
              </a:prstGeom>
              <a:solidFill>
                <a:srgbClr val="262626"/>
              </a:solidFill>
              <a:ln w="9525">
                <a:solidFill>
                  <a:srgbClr val="262626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1538097" y="3500788"/>
                <a:ext cx="545938" cy="538853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1282" name="Group 11"/>
            <p:cNvGrpSpPr>
              <a:grpSpLocks/>
            </p:cNvGrpSpPr>
            <p:nvPr/>
          </p:nvGrpSpPr>
          <p:grpSpPr bwMode="auto">
            <a:xfrm>
              <a:off x="5826472" y="1458203"/>
              <a:ext cx="1151678" cy="1150061"/>
              <a:chOff x="1239388" y="3197048"/>
              <a:chExt cx="1151678" cy="1150061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1236269" y="3199672"/>
                <a:ext cx="1155357" cy="1147437"/>
              </a:xfrm>
              <a:prstGeom prst="ellipse">
                <a:avLst/>
              </a:prstGeom>
              <a:solidFill>
                <a:srgbClr val="262626"/>
              </a:solidFill>
              <a:ln w="9525">
                <a:solidFill>
                  <a:srgbClr val="262626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 bwMode="auto">
              <a:xfrm>
                <a:off x="1528282" y="3503964"/>
                <a:ext cx="545938" cy="538853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0538" y="2654300"/>
            <a:ext cx="672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B4B4"/>
                </a:solidFill>
              </a:rPr>
              <a:t>a                       </a:t>
            </a:r>
            <a:r>
              <a:rPr lang="en-US"/>
              <a:t>distance = speed × time</a:t>
            </a:r>
            <a:r>
              <a:rPr lang="en-GB"/>
              <a:t>  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311275" y="3143250"/>
          <a:ext cx="1727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1727200" imgH="228600" progId="Equation.DSMT4">
                  <p:embed/>
                </p:oleObj>
              </mc:Choice>
              <mc:Fallback>
                <p:oleObj name="Equation" r:id="rId3" imgW="1727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143250"/>
                        <a:ext cx="1727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2211388" y="3429000"/>
          <a:ext cx="977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5" imgW="977900" imgH="228600" progId="Equation.DSMT4">
                  <p:embed/>
                </p:oleObj>
              </mc:Choice>
              <mc:Fallback>
                <p:oleObj name="Equation" r:id="rId5" imgW="977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3429000"/>
                        <a:ext cx="977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4"/>
          <p:cNvGraphicFramePr>
            <a:graphicFrameLocks noChangeAspect="1"/>
          </p:cNvGraphicFramePr>
          <p:nvPr/>
        </p:nvGraphicFramePr>
        <p:xfrm>
          <a:off x="4032250" y="3143250"/>
          <a:ext cx="1917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7" imgW="1917700" imgH="228600" progId="Equation.DSMT4">
                  <p:embed/>
                </p:oleObj>
              </mc:Choice>
              <mc:Fallback>
                <p:oleObj name="Equation" r:id="rId7" imgW="19177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3143250"/>
                        <a:ext cx="1917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5"/>
          <p:cNvGraphicFramePr>
            <a:graphicFrameLocks noChangeAspect="1"/>
          </p:cNvGraphicFramePr>
          <p:nvPr/>
        </p:nvGraphicFramePr>
        <p:xfrm>
          <a:off x="4948238" y="3429000"/>
          <a:ext cx="850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9" imgW="850900" imgH="228600" progId="Equation.DSMT4">
                  <p:embed/>
                </p:oleObj>
              </mc:Choice>
              <mc:Fallback>
                <p:oleObj name="Equation" r:id="rId9" imgW="850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3429000"/>
                        <a:ext cx="850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15988" y="3762375"/>
            <a:ext cx="383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Total distance = 225 + 30 = 255 km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3088" y="4440238"/>
            <a:ext cx="4206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 err="1">
                <a:solidFill>
                  <a:schemeClr val="accent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GB" b="1" dirty="0">
              <a:solidFill>
                <a:schemeClr val="accent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1066800" y="4330700"/>
          <a:ext cx="4064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1" imgW="4064000" imgH="584200" progId="Equation.DSMT4">
                  <p:embed/>
                </p:oleObj>
              </mc:Choice>
              <mc:Fallback>
                <p:oleObj name="Equation" r:id="rId11" imgW="40640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30700"/>
                        <a:ext cx="4064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2632075" y="4979988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3" imgW="914400" imgH="584200" progId="Equation.DSMT4">
                  <p:embed/>
                </p:oleObj>
              </mc:Choice>
              <mc:Fallback>
                <p:oleObj name="Equation" r:id="rId13" imgW="914400" imgH="584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4979988"/>
                        <a:ext cx="914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2630488" y="5638800"/>
          <a:ext cx="2222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15" imgW="2222500" imgH="279400" progId="Equation.DSMT4">
                  <p:embed/>
                </p:oleObj>
              </mc:Choice>
              <mc:Fallback>
                <p:oleObj name="Equation" r:id="rId15" imgW="22225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5638800"/>
                        <a:ext cx="2222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684213" y="792163"/>
            <a:ext cx="3233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b="1"/>
              <a:t>Changing units of time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673100" y="1747838"/>
            <a:ext cx="625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1</a:t>
            </a:r>
            <a:r>
              <a:rPr lang="en-GB"/>
              <a:t>  Write 24 minutes as a fraction of an hour.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33450" y="2378075"/>
            <a:ext cx="1704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24 minutes =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06650" y="2281238"/>
          <a:ext cx="889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889000" imgH="584200" progId="Equation.DSMT4">
                  <p:embed/>
                </p:oleObj>
              </mc:Choice>
              <mc:Fallback>
                <p:oleObj name="Equation" r:id="rId3" imgW="8890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2281238"/>
                        <a:ext cx="889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06625" y="2898775"/>
          <a:ext cx="939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939800" imgH="584200" progId="Equation.DSMT4">
                  <p:embed/>
                </p:oleObj>
              </mc:Choice>
              <mc:Fallback>
                <p:oleObj name="Equation" r:id="rId5" imgW="939800" imgH="584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2898775"/>
                        <a:ext cx="939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17950" y="2387600"/>
            <a:ext cx="4570413" cy="36988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</a:t>
            </a:r>
            <a:r>
              <a:rPr lang="en-GB" dirty="0"/>
              <a:t> change minutes into hours divide by 60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3100" y="3843338"/>
            <a:ext cx="6253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2</a:t>
            </a:r>
            <a:r>
              <a:rPr lang="en-GB"/>
              <a:t>  Write 54 minutes as a decimal of an hour.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33450" y="4471988"/>
            <a:ext cx="1704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54 minutes =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406650" y="4375150"/>
          <a:ext cx="889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7" imgW="889000" imgH="584200" progId="Equation.DSMT4">
                  <p:embed/>
                </p:oleObj>
              </mc:Choice>
              <mc:Fallback>
                <p:oleObj name="Equation" r:id="rId7" imgW="889000" imgH="58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4375150"/>
                        <a:ext cx="889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173288" y="4992688"/>
          <a:ext cx="1054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9" imgW="1054100" imgH="584200" progId="Equation.DSMT4">
                  <p:embed/>
                </p:oleObj>
              </mc:Choice>
              <mc:Fallback>
                <p:oleObj name="Equation" r:id="rId9" imgW="10541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4992688"/>
                        <a:ext cx="1054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17950" y="4483100"/>
            <a:ext cx="4570413" cy="36988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</a:t>
            </a:r>
            <a:r>
              <a:rPr lang="en-GB" dirty="0"/>
              <a:t> change minutes into hours divide by 60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7950" y="5068888"/>
            <a:ext cx="4570413" cy="6477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</a:t>
            </a:r>
            <a:r>
              <a:rPr lang="en-GB" dirty="0"/>
              <a:t> change a fraction to a decimal divide the numerator by the denominator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2173288" y="5716588"/>
          <a:ext cx="1168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1" imgW="1168400" imgH="228600" progId="Equation.DSMT4">
                  <p:embed/>
                </p:oleObj>
              </mc:Choice>
              <mc:Fallback>
                <p:oleObj name="Equation" r:id="rId11" imgW="11684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5716588"/>
                        <a:ext cx="1168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038350" y="1655763"/>
          <a:ext cx="1625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625600" imgH="584200" progId="Equation.DSMT4">
                  <p:embed/>
                </p:oleObj>
              </mc:Choice>
              <mc:Fallback>
                <p:oleObj name="Equation" r:id="rId3" imgW="16256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1655763"/>
                        <a:ext cx="1625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879600" y="2449513"/>
          <a:ext cx="1333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333500" imgH="228600" progId="Equation.DSMT4">
                  <p:embed/>
                </p:oleObj>
              </mc:Choice>
              <mc:Fallback>
                <p:oleObj name="Equation" r:id="rId5" imgW="13335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2449513"/>
                        <a:ext cx="1333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94125" y="1762125"/>
            <a:ext cx="4694238" cy="36988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</a:t>
            </a:r>
            <a:r>
              <a:rPr lang="en-GB" dirty="0"/>
              <a:t> change hours into minutes multiply by 60</a:t>
            </a:r>
          </a:p>
        </p:txBody>
      </p:sp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673100" y="777875"/>
            <a:ext cx="6253163" cy="584200"/>
            <a:chOff x="673012" y="778113"/>
            <a:chExt cx="6252493" cy="584200"/>
          </a:xfrm>
        </p:grpSpPr>
        <p:sp>
          <p:nvSpPr>
            <p:cNvPr id="4108" name="TextBox 1"/>
            <p:cNvSpPr txBox="1">
              <a:spLocks noChangeArrowheads="1"/>
            </p:cNvSpPr>
            <p:nvPr/>
          </p:nvSpPr>
          <p:spPr bwMode="auto">
            <a:xfrm>
              <a:off x="673012" y="872814"/>
              <a:ext cx="62524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accent1"/>
                  </a:solidFill>
                </a:rPr>
                <a:t>3</a:t>
              </a:r>
              <a:r>
                <a:rPr lang="en-GB"/>
                <a:t>  Change       of an hour into minutes.</a:t>
              </a:r>
            </a:p>
          </p:txBody>
        </p:sp>
        <p:graphicFrame>
          <p:nvGraphicFramePr>
            <p:cNvPr id="4109" name="Object 8"/>
            <p:cNvGraphicFramePr>
              <a:graphicFrameLocks noChangeAspect="1"/>
            </p:cNvGraphicFramePr>
            <p:nvPr/>
          </p:nvGraphicFramePr>
          <p:xfrm>
            <a:off x="1902083" y="778113"/>
            <a:ext cx="3048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7" imgW="304800" imgH="584200" progId="Equation.DSMT4">
                    <p:embed/>
                  </p:oleObj>
                </mc:Choice>
                <mc:Fallback>
                  <p:oleObj name="Equation" r:id="rId7" imgW="304800" imgH="584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083" y="778113"/>
                          <a:ext cx="30480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98538" y="1655763"/>
          <a:ext cx="1028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1028700" imgH="584200" progId="Equation.DSMT4">
                  <p:embed/>
                </p:oleObj>
              </mc:Choice>
              <mc:Fallback>
                <p:oleObj name="Equation" r:id="rId9" imgW="1028700" imgH="58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1655763"/>
                        <a:ext cx="10287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041525" y="4484688"/>
          <a:ext cx="1676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1676400" imgH="228600" progId="Equation.DSMT4">
                  <p:embed/>
                </p:oleObj>
              </mc:Choice>
              <mc:Fallback>
                <p:oleObj name="Equation" r:id="rId11" imgW="16764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4484688"/>
                        <a:ext cx="1676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887538" y="5100638"/>
          <a:ext cx="1308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1308100" imgH="228600" progId="Equation.DSMT4">
                  <p:embed/>
                </p:oleObj>
              </mc:Choice>
              <mc:Fallback>
                <p:oleObj name="Equation" r:id="rId13" imgW="13081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5100638"/>
                        <a:ext cx="1308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789363" y="4413250"/>
            <a:ext cx="4694237" cy="36988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</a:t>
            </a:r>
            <a:r>
              <a:rPr lang="en-GB" dirty="0"/>
              <a:t> change hours into minutes multiply by 60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8338" y="3524250"/>
            <a:ext cx="625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4</a:t>
            </a:r>
            <a:r>
              <a:rPr lang="en-GB"/>
              <a:t>  Change 0.3 hours into minutes.</a:t>
            </a:r>
          </a:p>
        </p:txBody>
      </p: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981075" y="4484688"/>
          <a:ext cx="1054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5" imgW="1054100" imgH="228600" progId="Equation.DSMT4">
                  <p:embed/>
                </p:oleObj>
              </mc:Choice>
              <mc:Fallback>
                <p:oleObj name="Equation" r:id="rId15" imgW="10541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4484688"/>
                        <a:ext cx="1054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88950" y="792163"/>
            <a:ext cx="3233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b="1"/>
              <a:t>Speed</a:t>
            </a: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488950" y="1682750"/>
            <a:ext cx="675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Speed is a measure of how fast an object is travelling.</a:t>
            </a:r>
          </a:p>
        </p:txBody>
      </p:sp>
      <p:sp>
        <p:nvSpPr>
          <p:cNvPr id="16388" name="TextBox 17"/>
          <p:cNvSpPr txBox="1">
            <a:spLocks noChangeArrowheads="1"/>
          </p:cNvSpPr>
          <p:nvPr/>
        </p:nvSpPr>
        <p:spPr bwMode="auto">
          <a:xfrm>
            <a:off x="469900" y="2271713"/>
            <a:ext cx="8459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When the speed is constant, the formula connecting speed, distance and time is: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17863" y="2970213"/>
            <a:ext cx="2147887" cy="735012"/>
            <a:chOff x="3217886" y="2969501"/>
            <a:chExt cx="2148440" cy="735212"/>
          </a:xfrm>
        </p:grpSpPr>
        <p:sp>
          <p:nvSpPr>
            <p:cNvPr id="8" name="TextBox 7"/>
            <p:cNvSpPr txBox="1"/>
            <p:nvPr/>
          </p:nvSpPr>
          <p:spPr>
            <a:xfrm>
              <a:off x="3217886" y="2969501"/>
              <a:ext cx="2148440" cy="735212"/>
            </a:xfrm>
            <a:prstGeom prst="rect">
              <a:avLst/>
            </a:prstGeom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5129" name="Object 2"/>
            <p:cNvGraphicFramePr>
              <a:graphicFrameLocks noChangeAspect="1"/>
            </p:cNvGraphicFramePr>
            <p:nvPr/>
          </p:nvGraphicFramePr>
          <p:xfrm>
            <a:off x="3367944" y="3056628"/>
            <a:ext cx="18161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3" imgW="1816100" imgH="584200" progId="Equation.DSMT4">
                    <p:embed/>
                  </p:oleObj>
                </mc:Choice>
                <mc:Fallback>
                  <p:oleObj name="Equation" r:id="rId3" imgW="1816100" imgH="584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944" y="3056628"/>
                          <a:ext cx="181610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9900" y="4105275"/>
            <a:ext cx="8113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If the distance is measured in metres and the time is measured in seconds then the speed is measured in metres per second (m/s or ms</a:t>
            </a:r>
            <a:r>
              <a:rPr lang="en-GB" baseline="30000"/>
              <a:t>−1</a:t>
            </a:r>
            <a:r>
              <a:rPr lang="en-GB"/>
              <a:t>).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9900" y="4973638"/>
            <a:ext cx="8113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If the distance is measured in kilometres and the time is measured in hours then the speed is measured in kilometres per hour (km/h or kmh</a:t>
            </a:r>
            <a:r>
              <a:rPr lang="en-GB" baseline="30000"/>
              <a:t>−1</a:t>
            </a:r>
            <a:r>
              <a:rPr lang="en-GB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38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338" y="963613"/>
            <a:ext cx="44783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>
              <a:defRPr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1</a:t>
            </a:r>
            <a:r>
              <a:rPr lang="en-GB" dirty="0">
                <a:ea typeface="ＭＳ Ｐゴシック" charset="-128"/>
                <a:cs typeface="ＭＳ Ｐゴシック" charset="-128"/>
              </a:rPr>
              <a:t>  A car takes 3 hours 20 minutes to travel    300 km at constant speed.</a:t>
            </a:r>
          </a:p>
          <a:p>
            <a:pPr>
              <a:defRPr/>
            </a:pPr>
            <a:r>
              <a:rPr lang="en-GB" dirty="0">
                <a:ea typeface="ＭＳ Ｐゴシック" charset="-128"/>
                <a:cs typeface="ＭＳ Ｐゴシック" charset="-128"/>
              </a:rPr>
              <a:t>    Find the speed of the car in km/h.</a:t>
            </a:r>
          </a:p>
        </p:txBody>
      </p:sp>
      <p:grpSp>
        <p:nvGrpSpPr>
          <p:cNvPr id="3" name="Group 48"/>
          <p:cNvGrpSpPr>
            <a:grpSpLocks noChangeAspect="1"/>
          </p:cNvGrpSpPr>
          <p:nvPr/>
        </p:nvGrpSpPr>
        <p:grpSpPr bwMode="auto">
          <a:xfrm>
            <a:off x="6175375" y="1201738"/>
            <a:ext cx="1787525" cy="555625"/>
            <a:chOff x="928951" y="389466"/>
            <a:chExt cx="7154333" cy="2218801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928951" y="389466"/>
              <a:ext cx="7154333" cy="1838435"/>
            </a:xfrm>
            <a:custGeom>
              <a:avLst/>
              <a:gdLst>
                <a:gd name="T0" fmla="*/ 0 w 7154333"/>
                <a:gd name="T1" fmla="*/ 583621 h 1837267"/>
                <a:gd name="T2" fmla="*/ 8466 w 7154333"/>
                <a:gd name="T3" fmla="*/ 1708571 h 1837267"/>
                <a:gd name="T4" fmla="*/ 1143000 w 7154333"/>
                <a:gd name="T5" fmla="*/ 1700112 h 1837267"/>
                <a:gd name="T6" fmla="*/ 1397000 w 7154333"/>
                <a:gd name="T7" fmla="*/ 1835445 h 1837267"/>
                <a:gd name="T8" fmla="*/ 6925733 w 7154333"/>
                <a:gd name="T9" fmla="*/ 1810070 h 1837267"/>
                <a:gd name="T10" fmla="*/ 7145866 w 7154333"/>
                <a:gd name="T11" fmla="*/ 1700112 h 1837267"/>
                <a:gd name="T12" fmla="*/ 7154333 w 7154333"/>
                <a:gd name="T13" fmla="*/ 1167241 h 1837267"/>
                <a:gd name="T14" fmla="*/ 6849533 w 7154333"/>
                <a:gd name="T15" fmla="*/ 905036 h 1837267"/>
                <a:gd name="T16" fmla="*/ 6409266 w 7154333"/>
                <a:gd name="T17" fmla="*/ 718953 h 1837267"/>
                <a:gd name="T18" fmla="*/ 5926666 w 7154333"/>
                <a:gd name="T19" fmla="*/ 592079 h 1837267"/>
                <a:gd name="T20" fmla="*/ 4927600 w 7154333"/>
                <a:gd name="T21" fmla="*/ 600538 h 1837267"/>
                <a:gd name="T22" fmla="*/ 3826933 w 7154333"/>
                <a:gd name="T23" fmla="*/ 8459 h 1837267"/>
                <a:gd name="T24" fmla="*/ 2565400 w 7154333"/>
                <a:gd name="T25" fmla="*/ 0 h 1837267"/>
                <a:gd name="T26" fmla="*/ 1024466 w 7154333"/>
                <a:gd name="T27" fmla="*/ 372165 h 1837267"/>
                <a:gd name="T28" fmla="*/ 0 w 7154333"/>
                <a:gd name="T29" fmla="*/ 583621 h 18372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54333"/>
                <a:gd name="T46" fmla="*/ 0 h 1837267"/>
                <a:gd name="T47" fmla="*/ 7154333 w 7154333"/>
                <a:gd name="T48" fmla="*/ 1837267 h 18372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54333" h="1837267">
                  <a:moveTo>
                    <a:pt x="0" y="584200"/>
                  </a:moveTo>
                  <a:lnTo>
                    <a:pt x="8466" y="1710267"/>
                  </a:lnTo>
                  <a:lnTo>
                    <a:pt x="1143000" y="1701800"/>
                  </a:lnTo>
                  <a:lnTo>
                    <a:pt x="1397000" y="1837267"/>
                  </a:lnTo>
                  <a:lnTo>
                    <a:pt x="6925733" y="1811867"/>
                  </a:lnTo>
                  <a:lnTo>
                    <a:pt x="7145866" y="1701800"/>
                  </a:lnTo>
                  <a:lnTo>
                    <a:pt x="7154333" y="1168400"/>
                  </a:lnTo>
                  <a:lnTo>
                    <a:pt x="6849533" y="905934"/>
                  </a:lnTo>
                  <a:lnTo>
                    <a:pt x="6409266" y="719667"/>
                  </a:lnTo>
                  <a:lnTo>
                    <a:pt x="5926666" y="592667"/>
                  </a:lnTo>
                  <a:lnTo>
                    <a:pt x="4927600" y="601134"/>
                  </a:lnTo>
                  <a:lnTo>
                    <a:pt x="3826933" y="8467"/>
                  </a:lnTo>
                  <a:lnTo>
                    <a:pt x="2565400" y="0"/>
                  </a:lnTo>
                  <a:lnTo>
                    <a:pt x="1024466" y="372534"/>
                  </a:lnTo>
                  <a:lnTo>
                    <a:pt x="0" y="584200"/>
                  </a:lnTo>
                  <a:close/>
                </a:path>
              </a:pathLst>
            </a:custGeom>
            <a:solidFill>
              <a:srgbClr val="0000E5"/>
            </a:solidFill>
            <a:ln w="9525">
              <a:solidFill>
                <a:srgbClr val="0000E5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629301" y="484555"/>
              <a:ext cx="1613855" cy="367687"/>
            </a:xfrm>
            <a:custGeom>
              <a:avLst/>
              <a:gdLst>
                <a:gd name="connsiteX0" fmla="*/ 0 w 1608667"/>
                <a:gd name="connsiteY0" fmla="*/ 0 h 372534"/>
                <a:gd name="connsiteX1" fmla="*/ 8467 w 1608667"/>
                <a:gd name="connsiteY1" fmla="*/ 372534 h 372534"/>
                <a:gd name="connsiteX2" fmla="*/ 1608667 w 1608667"/>
                <a:gd name="connsiteY2" fmla="*/ 364067 h 372534"/>
                <a:gd name="connsiteX3" fmla="*/ 1024467 w 1608667"/>
                <a:gd name="connsiteY3" fmla="*/ 16934 h 372534"/>
                <a:gd name="connsiteX4" fmla="*/ 0 w 1608667"/>
                <a:gd name="connsiteY4" fmla="*/ 0 h 37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667" h="372534">
                  <a:moveTo>
                    <a:pt x="0" y="0"/>
                  </a:moveTo>
                  <a:lnTo>
                    <a:pt x="8467" y="372534"/>
                  </a:lnTo>
                  <a:lnTo>
                    <a:pt x="1608667" y="364067"/>
                  </a:lnTo>
                  <a:lnTo>
                    <a:pt x="1024467" y="16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33419" y="503576"/>
              <a:ext cx="743392" cy="348667"/>
            </a:xfrm>
            <a:custGeom>
              <a:avLst/>
              <a:gdLst>
                <a:gd name="connsiteX0" fmla="*/ 745066 w 745066"/>
                <a:gd name="connsiteY0" fmla="*/ 0 h 347133"/>
                <a:gd name="connsiteX1" fmla="*/ 745066 w 745066"/>
                <a:gd name="connsiteY1" fmla="*/ 347133 h 347133"/>
                <a:gd name="connsiteX2" fmla="*/ 262466 w 745066"/>
                <a:gd name="connsiteY2" fmla="*/ 287867 h 347133"/>
                <a:gd name="connsiteX3" fmla="*/ 0 w 745066"/>
                <a:gd name="connsiteY3" fmla="*/ 169333 h 347133"/>
                <a:gd name="connsiteX4" fmla="*/ 745066 w 745066"/>
                <a:gd name="connsiteY4" fmla="*/ 0 h 34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66" h="347133">
                  <a:moveTo>
                    <a:pt x="745066" y="0"/>
                  </a:moveTo>
                  <a:lnTo>
                    <a:pt x="745066" y="347133"/>
                  </a:lnTo>
                  <a:lnTo>
                    <a:pt x="262466" y="287867"/>
                  </a:lnTo>
                  <a:lnTo>
                    <a:pt x="0" y="169333"/>
                  </a:lnTo>
                  <a:lnTo>
                    <a:pt x="745066" y="0"/>
                  </a:lnTo>
                  <a:close/>
                </a:path>
              </a:pathLst>
            </a:custGeom>
            <a:solidFill>
              <a:srgbClr val="F2F2F2"/>
            </a:solidFill>
            <a:ln>
              <a:solidFill>
                <a:srgbClr val="F2F2F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156" name="Group 10"/>
            <p:cNvGrpSpPr>
              <a:grpSpLocks/>
            </p:cNvGrpSpPr>
            <p:nvPr/>
          </p:nvGrpSpPr>
          <p:grpSpPr bwMode="auto">
            <a:xfrm>
              <a:off x="1277947" y="1458206"/>
              <a:ext cx="1151670" cy="1150061"/>
              <a:chOff x="1245932" y="3193872"/>
              <a:chExt cx="1151670" cy="1150061"/>
            </a:xfrm>
          </p:grpSpPr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1246396" y="3196496"/>
                <a:ext cx="1150029" cy="1147437"/>
              </a:xfrm>
              <a:prstGeom prst="ellipse">
                <a:avLst/>
              </a:prstGeom>
              <a:solidFill>
                <a:srgbClr val="262626"/>
              </a:solidFill>
              <a:ln w="9525">
                <a:solidFill>
                  <a:srgbClr val="262626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1538669" y="3500788"/>
                <a:ext cx="546424" cy="538853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6157" name="Group 11"/>
            <p:cNvGrpSpPr>
              <a:grpSpLocks/>
            </p:cNvGrpSpPr>
            <p:nvPr/>
          </p:nvGrpSpPr>
          <p:grpSpPr bwMode="auto">
            <a:xfrm>
              <a:off x="5826472" y="1458203"/>
              <a:ext cx="1151678" cy="1150061"/>
              <a:chOff x="1239388" y="3197048"/>
              <a:chExt cx="1151678" cy="1150061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1240617" y="3199672"/>
                <a:ext cx="1150029" cy="1147437"/>
              </a:xfrm>
              <a:prstGeom prst="ellipse">
                <a:avLst/>
              </a:prstGeom>
              <a:solidFill>
                <a:srgbClr val="262626"/>
              </a:solidFill>
              <a:ln w="9525">
                <a:solidFill>
                  <a:srgbClr val="262626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 bwMode="auto">
              <a:xfrm>
                <a:off x="1532890" y="3503964"/>
                <a:ext cx="546424" cy="538853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006475" y="2478088"/>
          <a:ext cx="1816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816100" imgH="584200" progId="Equation.DSMT4">
                  <p:embed/>
                </p:oleObj>
              </mc:Choice>
              <mc:Fallback>
                <p:oleObj name="Equation" r:id="rId3" imgW="18161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78088"/>
                        <a:ext cx="1816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695450" y="3140075"/>
          <a:ext cx="635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5" imgW="635000" imgH="901700" progId="Equation.DSMT4">
                  <p:embed/>
                </p:oleObj>
              </mc:Choice>
              <mc:Fallback>
                <p:oleObj name="Equation" r:id="rId5" imgW="635000" imgH="901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3140075"/>
                        <a:ext cx="6350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689100" y="4192588"/>
          <a:ext cx="1028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7" imgW="1028700" imgH="228600" progId="Equation.DSMT4">
                  <p:embed/>
                </p:oleObj>
              </mc:Choice>
              <mc:Fallback>
                <p:oleObj name="Equation" r:id="rId7" imgW="10287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192588"/>
                        <a:ext cx="1028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14800" y="2589213"/>
            <a:ext cx="4765675" cy="369887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You must first change 20 minutes into hours.</a:t>
            </a: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4624388" y="3098800"/>
          <a:ext cx="3276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9" imgW="3276600" imgH="584200" progId="Equation.DSMT4">
                  <p:embed/>
                </p:oleObj>
              </mc:Choice>
              <mc:Fallback>
                <p:oleObj name="Equation" r:id="rId9" imgW="32766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3098800"/>
                        <a:ext cx="3276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338" y="963613"/>
            <a:ext cx="447833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2</a:t>
            </a:r>
            <a:r>
              <a:rPr lang="en-GB" dirty="0">
                <a:ea typeface="ＭＳ Ｐゴシック" charset="-128"/>
                <a:cs typeface="ＭＳ Ｐゴシック" charset="-128"/>
              </a:rPr>
              <a:t>  A car is travelling at 54 km/h.  </a:t>
            </a:r>
          </a:p>
          <a:p>
            <a:pPr marL="342900" indent="-342900">
              <a:defRPr/>
            </a:pPr>
            <a:r>
              <a:rPr lang="en-GB" dirty="0">
                <a:ea typeface="ＭＳ Ｐゴシック" charset="-128"/>
                <a:cs typeface="ＭＳ Ｐゴシック" charset="-128"/>
              </a:rPr>
              <a:t>    Change the speed of the car into </a:t>
            </a:r>
            <a:r>
              <a:rPr lang="en-GB" dirty="0" err="1">
                <a:ea typeface="ＭＳ Ｐゴシック" charset="-128"/>
                <a:cs typeface="ＭＳ Ｐゴシック" charset="-128"/>
              </a:rPr>
              <a:t>m/s</a:t>
            </a:r>
            <a:r>
              <a:rPr lang="en-GB" dirty="0">
                <a:ea typeface="ＭＳ Ｐゴシック" charset="-128"/>
                <a:cs typeface="ＭＳ Ｐゴシック" charset="-128"/>
              </a:rPr>
              <a:t>.</a:t>
            </a:r>
          </a:p>
        </p:txBody>
      </p:sp>
      <p:grpSp>
        <p:nvGrpSpPr>
          <p:cNvPr id="7171" name="Group 48"/>
          <p:cNvGrpSpPr>
            <a:grpSpLocks noChangeAspect="1"/>
          </p:cNvGrpSpPr>
          <p:nvPr/>
        </p:nvGrpSpPr>
        <p:grpSpPr bwMode="auto">
          <a:xfrm>
            <a:off x="6175375" y="1096963"/>
            <a:ext cx="1787525" cy="555625"/>
            <a:chOff x="928951" y="389466"/>
            <a:chExt cx="7154333" cy="2218801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928951" y="389466"/>
              <a:ext cx="7154333" cy="1838435"/>
            </a:xfrm>
            <a:custGeom>
              <a:avLst/>
              <a:gdLst>
                <a:gd name="T0" fmla="*/ 0 w 7154333"/>
                <a:gd name="T1" fmla="*/ 583621 h 1837267"/>
                <a:gd name="T2" fmla="*/ 8466 w 7154333"/>
                <a:gd name="T3" fmla="*/ 1708571 h 1837267"/>
                <a:gd name="T4" fmla="*/ 1143000 w 7154333"/>
                <a:gd name="T5" fmla="*/ 1700112 h 1837267"/>
                <a:gd name="T6" fmla="*/ 1397000 w 7154333"/>
                <a:gd name="T7" fmla="*/ 1835445 h 1837267"/>
                <a:gd name="T8" fmla="*/ 6925733 w 7154333"/>
                <a:gd name="T9" fmla="*/ 1810070 h 1837267"/>
                <a:gd name="T10" fmla="*/ 7145866 w 7154333"/>
                <a:gd name="T11" fmla="*/ 1700112 h 1837267"/>
                <a:gd name="T12" fmla="*/ 7154333 w 7154333"/>
                <a:gd name="T13" fmla="*/ 1167241 h 1837267"/>
                <a:gd name="T14" fmla="*/ 6849533 w 7154333"/>
                <a:gd name="T15" fmla="*/ 905036 h 1837267"/>
                <a:gd name="T16" fmla="*/ 6409266 w 7154333"/>
                <a:gd name="T17" fmla="*/ 718953 h 1837267"/>
                <a:gd name="T18" fmla="*/ 5926666 w 7154333"/>
                <a:gd name="T19" fmla="*/ 592079 h 1837267"/>
                <a:gd name="T20" fmla="*/ 4927600 w 7154333"/>
                <a:gd name="T21" fmla="*/ 600538 h 1837267"/>
                <a:gd name="T22" fmla="*/ 3826933 w 7154333"/>
                <a:gd name="T23" fmla="*/ 8459 h 1837267"/>
                <a:gd name="T24" fmla="*/ 2565400 w 7154333"/>
                <a:gd name="T25" fmla="*/ 0 h 1837267"/>
                <a:gd name="T26" fmla="*/ 1024466 w 7154333"/>
                <a:gd name="T27" fmla="*/ 372165 h 1837267"/>
                <a:gd name="T28" fmla="*/ 0 w 7154333"/>
                <a:gd name="T29" fmla="*/ 583621 h 18372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54333"/>
                <a:gd name="T46" fmla="*/ 0 h 1837267"/>
                <a:gd name="T47" fmla="*/ 7154333 w 7154333"/>
                <a:gd name="T48" fmla="*/ 1837267 h 18372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54333" h="1837267">
                  <a:moveTo>
                    <a:pt x="0" y="584200"/>
                  </a:moveTo>
                  <a:lnTo>
                    <a:pt x="8466" y="1710267"/>
                  </a:lnTo>
                  <a:lnTo>
                    <a:pt x="1143000" y="1701800"/>
                  </a:lnTo>
                  <a:lnTo>
                    <a:pt x="1397000" y="1837267"/>
                  </a:lnTo>
                  <a:lnTo>
                    <a:pt x="6925733" y="1811867"/>
                  </a:lnTo>
                  <a:lnTo>
                    <a:pt x="7145866" y="1701800"/>
                  </a:lnTo>
                  <a:lnTo>
                    <a:pt x="7154333" y="1168400"/>
                  </a:lnTo>
                  <a:lnTo>
                    <a:pt x="6849533" y="905934"/>
                  </a:lnTo>
                  <a:lnTo>
                    <a:pt x="6409266" y="719667"/>
                  </a:lnTo>
                  <a:lnTo>
                    <a:pt x="5926666" y="592667"/>
                  </a:lnTo>
                  <a:lnTo>
                    <a:pt x="4927600" y="601134"/>
                  </a:lnTo>
                  <a:lnTo>
                    <a:pt x="3826933" y="8467"/>
                  </a:lnTo>
                  <a:lnTo>
                    <a:pt x="2565400" y="0"/>
                  </a:lnTo>
                  <a:lnTo>
                    <a:pt x="1024466" y="372534"/>
                  </a:lnTo>
                  <a:lnTo>
                    <a:pt x="0" y="584200"/>
                  </a:lnTo>
                  <a:close/>
                </a:path>
              </a:pathLst>
            </a:custGeom>
            <a:solidFill>
              <a:srgbClr val="0000E5"/>
            </a:solidFill>
            <a:ln w="9525">
              <a:solidFill>
                <a:srgbClr val="0000E5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629301" y="484555"/>
              <a:ext cx="1613855" cy="367687"/>
            </a:xfrm>
            <a:custGeom>
              <a:avLst/>
              <a:gdLst>
                <a:gd name="connsiteX0" fmla="*/ 0 w 1608667"/>
                <a:gd name="connsiteY0" fmla="*/ 0 h 372534"/>
                <a:gd name="connsiteX1" fmla="*/ 8467 w 1608667"/>
                <a:gd name="connsiteY1" fmla="*/ 372534 h 372534"/>
                <a:gd name="connsiteX2" fmla="*/ 1608667 w 1608667"/>
                <a:gd name="connsiteY2" fmla="*/ 364067 h 372534"/>
                <a:gd name="connsiteX3" fmla="*/ 1024467 w 1608667"/>
                <a:gd name="connsiteY3" fmla="*/ 16934 h 372534"/>
                <a:gd name="connsiteX4" fmla="*/ 0 w 1608667"/>
                <a:gd name="connsiteY4" fmla="*/ 0 h 37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667" h="372534">
                  <a:moveTo>
                    <a:pt x="0" y="0"/>
                  </a:moveTo>
                  <a:lnTo>
                    <a:pt x="8467" y="372534"/>
                  </a:lnTo>
                  <a:lnTo>
                    <a:pt x="1608667" y="364067"/>
                  </a:lnTo>
                  <a:lnTo>
                    <a:pt x="1024467" y="16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33419" y="503576"/>
              <a:ext cx="743392" cy="348667"/>
            </a:xfrm>
            <a:custGeom>
              <a:avLst/>
              <a:gdLst>
                <a:gd name="connsiteX0" fmla="*/ 745066 w 745066"/>
                <a:gd name="connsiteY0" fmla="*/ 0 h 347133"/>
                <a:gd name="connsiteX1" fmla="*/ 745066 w 745066"/>
                <a:gd name="connsiteY1" fmla="*/ 347133 h 347133"/>
                <a:gd name="connsiteX2" fmla="*/ 262466 w 745066"/>
                <a:gd name="connsiteY2" fmla="*/ 287867 h 347133"/>
                <a:gd name="connsiteX3" fmla="*/ 0 w 745066"/>
                <a:gd name="connsiteY3" fmla="*/ 169333 h 347133"/>
                <a:gd name="connsiteX4" fmla="*/ 745066 w 745066"/>
                <a:gd name="connsiteY4" fmla="*/ 0 h 34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66" h="347133">
                  <a:moveTo>
                    <a:pt x="745066" y="0"/>
                  </a:moveTo>
                  <a:lnTo>
                    <a:pt x="745066" y="347133"/>
                  </a:lnTo>
                  <a:lnTo>
                    <a:pt x="262466" y="287867"/>
                  </a:lnTo>
                  <a:lnTo>
                    <a:pt x="0" y="169333"/>
                  </a:lnTo>
                  <a:lnTo>
                    <a:pt x="745066" y="0"/>
                  </a:lnTo>
                  <a:close/>
                </a:path>
              </a:pathLst>
            </a:custGeom>
            <a:solidFill>
              <a:srgbClr val="F2F2F2"/>
            </a:solidFill>
            <a:ln>
              <a:solidFill>
                <a:srgbClr val="F2F2F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181" name="Group 10"/>
            <p:cNvGrpSpPr>
              <a:grpSpLocks/>
            </p:cNvGrpSpPr>
            <p:nvPr/>
          </p:nvGrpSpPr>
          <p:grpSpPr bwMode="auto">
            <a:xfrm>
              <a:off x="1277947" y="1458206"/>
              <a:ext cx="1151670" cy="1150061"/>
              <a:chOff x="1245932" y="3193872"/>
              <a:chExt cx="1151670" cy="1150061"/>
            </a:xfrm>
          </p:grpSpPr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1246396" y="3196496"/>
                <a:ext cx="1150029" cy="1147437"/>
              </a:xfrm>
              <a:prstGeom prst="ellipse">
                <a:avLst/>
              </a:prstGeom>
              <a:solidFill>
                <a:srgbClr val="262626"/>
              </a:solidFill>
              <a:ln w="9525">
                <a:solidFill>
                  <a:srgbClr val="262626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1538669" y="3500788"/>
                <a:ext cx="546424" cy="538853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7182" name="Group 11"/>
            <p:cNvGrpSpPr>
              <a:grpSpLocks/>
            </p:cNvGrpSpPr>
            <p:nvPr/>
          </p:nvGrpSpPr>
          <p:grpSpPr bwMode="auto">
            <a:xfrm>
              <a:off x="5826472" y="1458203"/>
              <a:ext cx="1151678" cy="1150061"/>
              <a:chOff x="1239388" y="3197048"/>
              <a:chExt cx="1151678" cy="1150061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1240617" y="3199672"/>
                <a:ext cx="1150029" cy="1147437"/>
              </a:xfrm>
              <a:prstGeom prst="ellipse">
                <a:avLst/>
              </a:prstGeom>
              <a:solidFill>
                <a:srgbClr val="262626"/>
              </a:solidFill>
              <a:ln w="9525">
                <a:solidFill>
                  <a:srgbClr val="262626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 bwMode="auto">
              <a:xfrm>
                <a:off x="1532890" y="3503964"/>
                <a:ext cx="546424" cy="538853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30275" y="2252663"/>
            <a:ext cx="2382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54 kilometres/hour 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46413" y="2252663"/>
            <a:ext cx="2701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54 000 metres/hour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916238" y="2751138"/>
          <a:ext cx="252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2527200" imgH="571320" progId="Equation.DSMT4">
                  <p:embed/>
                </p:oleObj>
              </mc:Choice>
              <mc:Fallback>
                <p:oleObj name="Equation" r:id="rId3" imgW="2527200" imgH="571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751138"/>
                        <a:ext cx="2527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2986088" y="3476625"/>
          <a:ext cx="2082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2082800" imgH="228600" progId="Equation.DSMT4">
                  <p:embed/>
                </p:oleObj>
              </mc:Choice>
              <mc:Fallback>
                <p:oleObj name="Equation" r:id="rId5" imgW="20828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476625"/>
                        <a:ext cx="2082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2986088" y="3833813"/>
          <a:ext cx="2197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7" imgW="2197100" imgH="584200" progId="Equation.DSMT4">
                  <p:embed/>
                </p:oleObj>
              </mc:Choice>
              <mc:Fallback>
                <p:oleObj name="Equation" r:id="rId7" imgW="2197100" imgH="58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833813"/>
                        <a:ext cx="2197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3001963" y="4575175"/>
          <a:ext cx="889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9" imgW="889000" imgH="228600" progId="Equation.DSMT4">
                  <p:embed/>
                </p:oleObj>
              </mc:Choice>
              <mc:Fallback>
                <p:oleObj name="Equation" r:id="rId9" imgW="8890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4575175"/>
                        <a:ext cx="889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68338" y="1079500"/>
            <a:ext cx="695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The formula                                        can be rearranged to give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147888" y="935038"/>
            <a:ext cx="2149475" cy="736600"/>
            <a:chOff x="3217886" y="2969501"/>
            <a:chExt cx="2148440" cy="735212"/>
          </a:xfrm>
        </p:grpSpPr>
        <p:sp>
          <p:nvSpPr>
            <p:cNvPr id="5" name="TextBox 4"/>
            <p:cNvSpPr txBox="1"/>
            <p:nvPr/>
          </p:nvSpPr>
          <p:spPr>
            <a:xfrm>
              <a:off x="3217886" y="2969501"/>
              <a:ext cx="2148440" cy="73521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8218" name="Object 2"/>
            <p:cNvGraphicFramePr>
              <a:graphicFrameLocks noChangeAspect="1"/>
            </p:cNvGraphicFramePr>
            <p:nvPr/>
          </p:nvGraphicFramePr>
          <p:xfrm>
            <a:off x="3367944" y="3056628"/>
            <a:ext cx="18161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9" name="Equation" r:id="rId3" imgW="1816100" imgH="584200" progId="Equation.DSMT4">
                    <p:embed/>
                  </p:oleObj>
                </mc:Choice>
                <mc:Fallback>
                  <p:oleObj name="Equation" r:id="rId3" imgW="1816100" imgH="584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944" y="3056628"/>
                          <a:ext cx="181610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763588" y="2033588"/>
            <a:ext cx="2832100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distance</a:t>
            </a:r>
            <a:r>
              <a:rPr lang="en-GB" sz="1800" dirty="0" smtClean="0">
                <a:solidFill>
                  <a:srgbClr val="000000"/>
                </a:solidFill>
              </a:rPr>
              <a:t> = speed × time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602163" y="1862138"/>
            <a:ext cx="2147887" cy="735012"/>
            <a:chOff x="3217886" y="2969501"/>
            <a:chExt cx="2148440" cy="735212"/>
          </a:xfrm>
        </p:grpSpPr>
        <p:sp>
          <p:nvSpPr>
            <p:cNvPr id="9" name="TextBox 8"/>
            <p:cNvSpPr txBox="1"/>
            <p:nvPr/>
          </p:nvSpPr>
          <p:spPr>
            <a:xfrm>
              <a:off x="3217886" y="2969501"/>
              <a:ext cx="2148440" cy="73521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8216" name="Object 3"/>
            <p:cNvGraphicFramePr>
              <a:graphicFrameLocks noChangeAspect="1"/>
            </p:cNvGraphicFramePr>
            <p:nvPr/>
          </p:nvGraphicFramePr>
          <p:xfrm>
            <a:off x="3454369" y="3040005"/>
            <a:ext cx="1625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name="Equation" r:id="rId5" imgW="1625600" imgH="635000" progId="Equation.DSMT4">
                    <p:embed/>
                  </p:oleObj>
                </mc:Choice>
                <mc:Fallback>
                  <p:oleObj name="Equation" r:id="rId5" imgW="1625600" imgH="6350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4369" y="3040005"/>
                          <a:ext cx="1625600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76650" y="2043113"/>
            <a:ext cx="639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or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73113" y="3895725"/>
            <a:ext cx="2227262" cy="2039938"/>
            <a:chOff x="1279516" y="3580577"/>
            <a:chExt cx="2121400" cy="1828800"/>
          </a:xfrm>
        </p:grpSpPr>
        <p:sp>
          <p:nvSpPr>
            <p:cNvPr id="13" name="Isosceles Triangle 12"/>
            <p:cNvSpPr>
              <a:spLocks noChangeAspect="1"/>
            </p:cNvSpPr>
            <p:nvPr/>
          </p:nvSpPr>
          <p:spPr>
            <a:xfrm>
              <a:off x="1279516" y="3580577"/>
              <a:ext cx="2121400" cy="1828800"/>
            </a:xfrm>
            <a:prstGeom prst="triangle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902479" y="4501382"/>
              <a:ext cx="867914" cy="1423"/>
            </a:xfrm>
            <a:prstGeom prst="line">
              <a:avLst/>
            </a:prstGeom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13" name="TextBox 20"/>
            <p:cNvSpPr txBox="1">
              <a:spLocks noChangeArrowheads="1"/>
            </p:cNvSpPr>
            <p:nvPr/>
          </p:nvSpPr>
          <p:spPr bwMode="auto">
            <a:xfrm>
              <a:off x="2100696" y="3847932"/>
              <a:ext cx="63288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3600"/>
                <a:t>D</a:t>
              </a:r>
            </a:p>
          </p:txBody>
        </p:sp>
        <p:sp>
          <p:nvSpPr>
            <p:cNvPr id="8214" name="TextBox 21"/>
            <p:cNvSpPr txBox="1">
              <a:spLocks noChangeArrowheads="1"/>
            </p:cNvSpPr>
            <p:nvPr/>
          </p:nvSpPr>
          <p:spPr bwMode="auto">
            <a:xfrm>
              <a:off x="1647831" y="4630880"/>
              <a:ext cx="1474080" cy="579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3600"/>
                <a:t>S × T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9288" y="3084513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The following triangle is a useful memory aid for remembering the three formulae.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382963" y="3695700"/>
            <a:ext cx="4570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To find the formula for finding T put your finger over the letter T.</a:t>
            </a:r>
          </a:p>
        </p:txBody>
      </p: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3389313" y="4262438"/>
            <a:ext cx="2395537" cy="584200"/>
            <a:chOff x="3389757" y="4578305"/>
            <a:chExt cx="2394805" cy="584200"/>
          </a:xfrm>
        </p:grpSpPr>
        <p:sp>
          <p:nvSpPr>
            <p:cNvPr id="8209" name="TextBox 25"/>
            <p:cNvSpPr txBox="1">
              <a:spLocks noChangeArrowheads="1"/>
            </p:cNvSpPr>
            <p:nvPr/>
          </p:nvSpPr>
          <p:spPr bwMode="auto">
            <a:xfrm>
              <a:off x="3389757" y="4688184"/>
              <a:ext cx="17059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/>
                <a:t>This gives you </a:t>
              </a:r>
            </a:p>
          </p:txBody>
        </p:sp>
        <p:graphicFrame>
          <p:nvGraphicFramePr>
            <p:cNvPr id="8210" name="Object 4"/>
            <p:cNvGraphicFramePr>
              <a:graphicFrameLocks noChangeAspect="1"/>
            </p:cNvGraphicFramePr>
            <p:nvPr/>
          </p:nvGraphicFramePr>
          <p:xfrm>
            <a:off x="5060662" y="4578305"/>
            <a:ext cx="7239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1" name="Equation" r:id="rId7" imgW="723900" imgH="584200" progId="Equation.DSMT4">
                    <p:embed/>
                  </p:oleObj>
                </mc:Choice>
                <mc:Fallback>
                  <p:oleObj name="Equation" r:id="rId7" imgW="723900" imgH="584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0662" y="4578305"/>
                          <a:ext cx="72390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Oval 29"/>
          <p:cNvSpPr>
            <a:spLocks noChangeAspect="1"/>
          </p:cNvSpPr>
          <p:nvPr/>
        </p:nvSpPr>
        <p:spPr>
          <a:xfrm>
            <a:off x="2046288" y="5067300"/>
            <a:ext cx="585787" cy="585788"/>
          </a:xfrm>
          <a:prstGeom prst="ellipse">
            <a:avLst/>
          </a:prstGeom>
          <a:solidFill>
            <a:srgbClr val="FFD5A2"/>
          </a:solidFill>
          <a:ln>
            <a:solidFill>
              <a:srgbClr val="FFD5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82963" y="4935538"/>
            <a:ext cx="4570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To find the formula for finding D put your finger over the letter D.</a:t>
            </a:r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3389313" y="5565775"/>
            <a:ext cx="2779712" cy="369888"/>
            <a:chOff x="3389757" y="4688184"/>
            <a:chExt cx="2779912" cy="369332"/>
          </a:xfrm>
        </p:grpSpPr>
        <p:sp>
          <p:nvSpPr>
            <p:cNvPr id="8207" name="TextBox 33"/>
            <p:cNvSpPr txBox="1">
              <a:spLocks noChangeArrowheads="1"/>
            </p:cNvSpPr>
            <p:nvPr/>
          </p:nvSpPr>
          <p:spPr bwMode="auto">
            <a:xfrm>
              <a:off x="3389757" y="4688184"/>
              <a:ext cx="17065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/>
                <a:t>This gives you </a:t>
              </a:r>
            </a:p>
          </p:txBody>
        </p:sp>
        <p:graphicFrame>
          <p:nvGraphicFramePr>
            <p:cNvPr id="8208" name="Object 5"/>
            <p:cNvGraphicFramePr>
              <a:graphicFrameLocks noChangeAspect="1"/>
            </p:cNvGraphicFramePr>
            <p:nvPr/>
          </p:nvGraphicFramePr>
          <p:xfrm>
            <a:off x="5039369" y="4768710"/>
            <a:ext cx="1130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9" imgW="1130300" imgH="241300" progId="Equation.DSMT4">
                    <p:embed/>
                  </p:oleObj>
                </mc:Choice>
                <mc:Fallback>
                  <p:oleObj name="Equation" r:id="rId9" imgW="1130300" imgH="2413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9369" y="4768710"/>
                          <a:ext cx="11303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Oval 35"/>
          <p:cNvSpPr>
            <a:spLocks noChangeAspect="1"/>
          </p:cNvSpPr>
          <p:nvPr/>
        </p:nvSpPr>
        <p:spPr>
          <a:xfrm>
            <a:off x="1600200" y="4211638"/>
            <a:ext cx="585788" cy="584200"/>
          </a:xfrm>
          <a:prstGeom prst="ellipse">
            <a:avLst/>
          </a:prstGeom>
          <a:solidFill>
            <a:srgbClr val="FFD5A2"/>
          </a:solidFill>
          <a:ln>
            <a:solidFill>
              <a:srgbClr val="FFD5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24" grpId="0"/>
      <p:bldP spid="25" grpId="0"/>
      <p:bldP spid="30" grpId="0" animBg="1"/>
      <p:bldP spid="30" grpId="1" animBg="1"/>
      <p:bldP spid="32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09588" y="993775"/>
            <a:ext cx="5041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A bird flies for 48 km at a speed of 6 m/s.</a:t>
            </a:r>
          </a:p>
          <a:p>
            <a:pPr eaLnBrk="1" hangingPunct="1"/>
            <a:r>
              <a:rPr lang="en-GB"/>
              <a:t>Calculate the time taken in hours and minutes.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3613" y="2211388"/>
            <a:ext cx="2492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48 km = 48 000 m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14450" y="2724150"/>
          <a:ext cx="1625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625600" imgH="635000" progId="Equation.DSMT4">
                  <p:embed/>
                </p:oleObj>
              </mc:Choice>
              <mc:Fallback>
                <p:oleObj name="Equation" r:id="rId3" imgW="1625600" imgH="635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724150"/>
                        <a:ext cx="16256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81175" y="3400425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977760" imgH="571320" progId="Equation.DSMT4">
                  <p:embed/>
                </p:oleObj>
              </mc:Choice>
              <mc:Fallback>
                <p:oleObj name="Equation" r:id="rId5" imgW="977760" imgH="571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400425"/>
                        <a:ext cx="977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824038" y="4049713"/>
          <a:ext cx="163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1638300" imgH="228600" progId="Equation.DSMT4">
                  <p:embed/>
                </p:oleObj>
              </mc:Choice>
              <mc:Fallback>
                <p:oleObj name="Equation" r:id="rId7" imgW="16383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4049713"/>
                        <a:ext cx="1638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817688" y="4338638"/>
          <a:ext cx="1651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1651000" imgH="584200" progId="Equation.DSMT4">
                  <p:embed/>
                </p:oleObj>
              </mc:Choice>
              <mc:Fallback>
                <p:oleObj name="Equation" r:id="rId9" imgW="16510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4338638"/>
                        <a:ext cx="1651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809750" y="4960938"/>
          <a:ext cx="2413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1" imgW="2413000" imgH="584200" progId="Equation.DSMT4">
                  <p:embed/>
                </p:oleObj>
              </mc:Choice>
              <mc:Fallback>
                <p:oleObj name="Equation" r:id="rId11" imgW="24130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960938"/>
                        <a:ext cx="2413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8813" y="2211388"/>
            <a:ext cx="2454275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change</a:t>
            </a:r>
            <a:r>
              <a:rPr lang="en-GB"/>
              <a:t> 48 km </a:t>
            </a:r>
            <a:r>
              <a:rPr lang="en-GB" dirty="0"/>
              <a:t>into </a:t>
            </a:r>
            <a:r>
              <a:rPr lang="en-GB" dirty="0" err="1"/>
              <a:t>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73563" y="3981450"/>
            <a:ext cx="3867150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divide by 60 to change into minutes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73563" y="4440238"/>
            <a:ext cx="2530475" cy="368300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64999">
                <a:srgbClr val="B0FFFF"/>
              </a:gs>
              <a:gs pos="100000">
                <a:srgbClr val="8FFFFF"/>
              </a:gs>
            </a:gsLst>
            <a:lin ang="5400000" scaled="1"/>
          </a:gradFill>
          <a:ln w="9525">
            <a:solidFill>
              <a:srgbClr val="63FDFD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dk1"/>
                </a:solidFill>
                <a:latin typeface="+mn-lt"/>
                <a:ea typeface="+mn-ea"/>
              </a:rPr>
              <a:t>120 minutes = 2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488950" y="792163"/>
            <a:ext cx="3233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b="1"/>
              <a:t>Average speed</a:t>
            </a:r>
          </a:p>
        </p:txBody>
      </p:sp>
      <p:sp>
        <p:nvSpPr>
          <p:cNvPr id="16387" name="TextBox 16"/>
          <p:cNvSpPr txBox="1">
            <a:spLocks noChangeArrowheads="1"/>
          </p:cNvSpPr>
          <p:nvPr/>
        </p:nvSpPr>
        <p:spPr bwMode="auto">
          <a:xfrm>
            <a:off x="488950" y="1682750"/>
            <a:ext cx="675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/>
              <a:t>You can calculate the average speed for a journey using: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19263" y="2682875"/>
            <a:ext cx="4659312" cy="993775"/>
            <a:chOff x="1680558" y="3036330"/>
            <a:chExt cx="4659728" cy="993014"/>
          </a:xfrm>
        </p:grpSpPr>
        <p:sp>
          <p:nvSpPr>
            <p:cNvPr id="13" name="TextBox 12"/>
            <p:cNvSpPr txBox="1"/>
            <p:nvPr/>
          </p:nvSpPr>
          <p:spPr>
            <a:xfrm>
              <a:off x="1680558" y="3036330"/>
              <a:ext cx="4659728" cy="993014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10246" name="Object 2"/>
            <p:cNvGraphicFramePr>
              <a:graphicFrameLocks noChangeAspect="1"/>
            </p:cNvGraphicFramePr>
            <p:nvPr/>
          </p:nvGraphicFramePr>
          <p:xfrm>
            <a:off x="1852499" y="3203737"/>
            <a:ext cx="40640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quation" r:id="rId3" imgW="4064000" imgH="584200" progId="Equation.DSMT4">
                    <p:embed/>
                  </p:oleObj>
                </mc:Choice>
                <mc:Fallback>
                  <p:oleObj name="Equation" r:id="rId3" imgW="4064000" imgH="584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2499" y="3203737"/>
                          <a:ext cx="406400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422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Calibri</vt:lpstr>
      <vt:lpstr>Concourse</vt:lpstr>
      <vt:lpstr>MathType 6.0 Equation</vt:lpstr>
      <vt:lpstr>SPEED, DISTANCE  AND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2011-09-01T15:30:45Z</dcterms:created>
  <dcterms:modified xsi:type="dcterms:W3CDTF">2013-03-18T08:35:44Z</dcterms:modified>
</cp:coreProperties>
</file>