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sldIdLst>
    <p:sldId id="256" r:id="rId2"/>
    <p:sldId id="261" r:id="rId3"/>
    <p:sldId id="257" r:id="rId4"/>
    <p:sldId id="260" r:id="rId5"/>
    <p:sldId id="270" r:id="rId6"/>
    <p:sldId id="275" r:id="rId7"/>
    <p:sldId id="262" r:id="rId8"/>
    <p:sldId id="276" r:id="rId9"/>
    <p:sldId id="272" r:id="rId10"/>
    <p:sldId id="273" r:id="rId11"/>
    <p:sldId id="274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3634"/>
        <p:guide pos="287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335340-8DC2-4027-B507-046C0F899FF5}" type="datetime1">
              <a:rPr lang="en-US" smtClean="0"/>
              <a:pPr>
                <a:defRPr/>
              </a:pPr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D4C8FD6D-E131-4D0B-A2DC-89FA5CF87B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26D8E8-7EBB-4C88-8F25-145A0ED3B67E}" type="datetime1">
              <a:rPr lang="en-US" smtClean="0"/>
              <a:pPr>
                <a:defRPr/>
              </a:pPr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B81E3-45C6-4267-A4E8-BE122ABAAB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E363E8-C826-4E11-AE80-E84D62B95BEA}" type="datetime1">
              <a:rPr lang="en-US" smtClean="0"/>
              <a:pPr>
                <a:defRPr/>
              </a:pPr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A7A12D-4AE0-4D28-BF3C-67F1123DCD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8D4224-568B-4674-89FC-1545C0E5044F}" type="datetime1">
              <a:rPr lang="en-US" smtClean="0"/>
              <a:pPr>
                <a:defRPr/>
              </a:pPr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C9597-4EB5-4747-B64E-7A8558ABF1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2FB9B7-62D1-40FE-AF0F-C5FC4C202826}" type="datetime1">
              <a:rPr lang="en-US" smtClean="0"/>
              <a:pPr>
                <a:defRPr/>
              </a:pPr>
              <a:t>3/5/2013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479B10-708D-4F76-848C-97E9C94015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2A9563-B58E-429A-9B4B-17AF8F1F196A}" type="datetime1">
              <a:rPr lang="en-US" smtClean="0"/>
              <a:pPr>
                <a:defRPr/>
              </a:pPr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D7C613-427A-4856-8298-01401D0A88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00131C-62FA-4B26-8D0D-9B8A9DB5EFB9}" type="datetime1">
              <a:rPr lang="en-US" smtClean="0"/>
              <a:pPr>
                <a:defRPr/>
              </a:pPr>
              <a:t>3/5/2013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D8B7-1ABE-47B4-9FC1-62FA3607D9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F31894-7B61-4250-9367-BE2031BA9273}" type="datetime1">
              <a:rPr lang="en-US" smtClean="0"/>
              <a:pPr>
                <a:defRPr/>
              </a:pPr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3DA604-DCA6-42B0-8728-3FB3AD1372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E4243A-5830-44CF-9589-B5EC3B0A344F}" type="datetime1">
              <a:rPr lang="en-US" smtClean="0"/>
              <a:pPr>
                <a:defRPr/>
              </a:pPr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93D12-081E-45C3-B5AB-EEB0572F93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958BAC-4108-41FF-8CCC-47E7EA8C1A2D}" type="datetime1">
              <a:rPr lang="en-US" smtClean="0"/>
              <a:pPr>
                <a:defRPr/>
              </a:pPr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458445-2B7A-4558-9A65-9D41589A4D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28A61C-A800-4635-8F0F-0CB0A769B191}" type="datetime1">
              <a:rPr lang="en-US" smtClean="0"/>
              <a:pPr>
                <a:defRPr/>
              </a:pPr>
              <a:t>3/5/2013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208409-DE3F-4EC1-9B40-2B31A317C9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0730E3A-1D68-4429-80C5-12741BC36CF9}" type="datetime1">
              <a:rPr lang="en-US" smtClean="0"/>
              <a:pPr>
                <a:defRPr/>
              </a:pPr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0A8A2C5-26EC-40D9-9542-BA41BCC80D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3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  <a:cs typeface="+mj-cs"/>
              </a:rPr>
              <a:t>SIMILAR TRIANGLES</a:t>
            </a:r>
            <a:endParaRPr lang="en-US" dirty="0" smtClean="0"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50"/>
          <p:cNvGrpSpPr>
            <a:grpSpLocks/>
          </p:cNvGrpSpPr>
          <p:nvPr/>
        </p:nvGrpSpPr>
        <p:grpSpPr bwMode="auto">
          <a:xfrm>
            <a:off x="5422900" y="1035050"/>
            <a:ext cx="3117850" cy="1819275"/>
            <a:chOff x="5073650" y="3111500"/>
            <a:chExt cx="3117850" cy="1819275"/>
          </a:xfrm>
        </p:grpSpPr>
        <p:sp>
          <p:nvSpPr>
            <p:cNvPr id="50" name="Freeform 49"/>
            <p:cNvSpPr/>
            <p:nvPr/>
          </p:nvSpPr>
          <p:spPr>
            <a:xfrm>
              <a:off x="5073650" y="3873500"/>
              <a:ext cx="3117850" cy="1057275"/>
            </a:xfrm>
            <a:custGeom>
              <a:avLst/>
              <a:gdLst>
                <a:gd name="connsiteX0" fmla="*/ 0 w 3117850"/>
                <a:gd name="connsiteY0" fmla="*/ 1057275 h 1057275"/>
                <a:gd name="connsiteX1" fmla="*/ 1397000 w 3117850"/>
                <a:gd name="connsiteY1" fmla="*/ 0 h 1057275"/>
                <a:gd name="connsiteX2" fmla="*/ 3117850 w 3117850"/>
                <a:gd name="connsiteY2" fmla="*/ 1038225 h 1057275"/>
                <a:gd name="connsiteX3" fmla="*/ 0 w 3117850"/>
                <a:gd name="connsiteY3" fmla="*/ 1057275 h 10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17850" h="1057275">
                  <a:moveTo>
                    <a:pt x="0" y="1057275"/>
                  </a:moveTo>
                  <a:lnTo>
                    <a:pt x="1397000" y="0"/>
                  </a:lnTo>
                  <a:lnTo>
                    <a:pt x="3117850" y="1038225"/>
                  </a:lnTo>
                  <a:lnTo>
                    <a:pt x="0" y="1057275"/>
                  </a:lnTo>
                  <a:close/>
                </a:path>
              </a:pathLst>
            </a:cu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5200650" y="3111500"/>
              <a:ext cx="2266950" cy="765175"/>
            </a:xfrm>
            <a:custGeom>
              <a:avLst/>
              <a:gdLst>
                <a:gd name="connsiteX0" fmla="*/ 0 w 2266950"/>
                <a:gd name="connsiteY0" fmla="*/ 9525 h 765175"/>
                <a:gd name="connsiteX1" fmla="*/ 2266950 w 2266950"/>
                <a:gd name="connsiteY1" fmla="*/ 0 h 765175"/>
                <a:gd name="connsiteX2" fmla="*/ 1266825 w 2266950"/>
                <a:gd name="connsiteY2" fmla="*/ 765175 h 765175"/>
                <a:gd name="connsiteX3" fmla="*/ 0 w 2266950"/>
                <a:gd name="connsiteY3" fmla="*/ 9525 h 765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66950" h="765175">
                  <a:moveTo>
                    <a:pt x="0" y="9525"/>
                  </a:moveTo>
                  <a:lnTo>
                    <a:pt x="2266950" y="0"/>
                  </a:lnTo>
                  <a:lnTo>
                    <a:pt x="1266825" y="765175"/>
                  </a:lnTo>
                  <a:lnTo>
                    <a:pt x="0" y="9525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322263" y="1239838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11268" name="TextBox 10"/>
          <p:cNvSpPr txBox="1">
            <a:spLocks noChangeArrowheads="1"/>
          </p:cNvSpPr>
          <p:nvPr/>
        </p:nvSpPr>
        <p:spPr bwMode="auto">
          <a:xfrm>
            <a:off x="5899150" y="1314450"/>
            <a:ext cx="314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4</a:t>
            </a:r>
          </a:p>
        </p:txBody>
      </p:sp>
      <p:sp>
        <p:nvSpPr>
          <p:cNvPr id="11269" name="TextBox 14"/>
          <p:cNvSpPr txBox="1">
            <a:spLocks noChangeArrowheads="1"/>
          </p:cNvSpPr>
          <p:nvPr/>
        </p:nvSpPr>
        <p:spPr bwMode="auto">
          <a:xfrm>
            <a:off x="322263" y="944563"/>
            <a:ext cx="1262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/>
              <a:t>Examples</a:t>
            </a:r>
          </a:p>
        </p:txBody>
      </p:sp>
      <p:sp>
        <p:nvSpPr>
          <p:cNvPr id="36" name="Freeform 35"/>
          <p:cNvSpPr/>
          <p:nvPr/>
        </p:nvSpPr>
        <p:spPr>
          <a:xfrm>
            <a:off x="6815138" y="2782888"/>
            <a:ext cx="214312" cy="125412"/>
          </a:xfrm>
          <a:custGeom>
            <a:avLst/>
            <a:gdLst>
              <a:gd name="connsiteX0" fmla="*/ 0 w 214653"/>
              <a:gd name="connsiteY0" fmla="*/ 0 h 125219"/>
              <a:gd name="connsiteX1" fmla="*/ 214653 w 214653"/>
              <a:gd name="connsiteY1" fmla="*/ 62610 h 125219"/>
              <a:gd name="connsiteX2" fmla="*/ 0 w 214653"/>
              <a:gd name="connsiteY2" fmla="*/ 125219 h 125219"/>
              <a:gd name="connsiteX3" fmla="*/ 0 w 214653"/>
              <a:gd name="connsiteY3" fmla="*/ 125219 h 125219"/>
              <a:gd name="connsiteX4" fmla="*/ 0 w 214653"/>
              <a:gd name="connsiteY4" fmla="*/ 125219 h 125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653" h="125219">
                <a:moveTo>
                  <a:pt x="0" y="0"/>
                </a:moveTo>
                <a:lnTo>
                  <a:pt x="214653" y="62610"/>
                </a:lnTo>
                <a:lnTo>
                  <a:pt x="0" y="125219"/>
                </a:lnTo>
                <a:lnTo>
                  <a:pt x="0" y="125219"/>
                </a:lnTo>
                <a:lnTo>
                  <a:pt x="0" y="125219"/>
                </a:lnTo>
              </a:path>
            </a:pathLst>
          </a:cu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5" name="Freeform 34"/>
          <p:cNvSpPr/>
          <p:nvPr/>
        </p:nvSpPr>
        <p:spPr>
          <a:xfrm>
            <a:off x="6662738" y="963613"/>
            <a:ext cx="214312" cy="125412"/>
          </a:xfrm>
          <a:custGeom>
            <a:avLst/>
            <a:gdLst>
              <a:gd name="connsiteX0" fmla="*/ 0 w 214653"/>
              <a:gd name="connsiteY0" fmla="*/ 0 h 125219"/>
              <a:gd name="connsiteX1" fmla="*/ 214653 w 214653"/>
              <a:gd name="connsiteY1" fmla="*/ 62610 h 125219"/>
              <a:gd name="connsiteX2" fmla="*/ 0 w 214653"/>
              <a:gd name="connsiteY2" fmla="*/ 125219 h 125219"/>
              <a:gd name="connsiteX3" fmla="*/ 0 w 214653"/>
              <a:gd name="connsiteY3" fmla="*/ 125219 h 125219"/>
              <a:gd name="connsiteX4" fmla="*/ 0 w 214653"/>
              <a:gd name="connsiteY4" fmla="*/ 125219 h 125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653" h="125219">
                <a:moveTo>
                  <a:pt x="0" y="0"/>
                </a:moveTo>
                <a:lnTo>
                  <a:pt x="214653" y="62610"/>
                </a:lnTo>
                <a:lnTo>
                  <a:pt x="0" y="125219"/>
                </a:lnTo>
                <a:lnTo>
                  <a:pt x="0" y="125219"/>
                </a:lnTo>
                <a:lnTo>
                  <a:pt x="0" y="125219"/>
                </a:lnTo>
              </a:path>
            </a:pathLst>
          </a:cu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272" name="TextBox 10"/>
          <p:cNvSpPr txBox="1">
            <a:spLocks noChangeArrowheads="1"/>
          </p:cNvSpPr>
          <p:nvPr/>
        </p:nvSpPr>
        <p:spPr bwMode="auto">
          <a:xfrm>
            <a:off x="7553325" y="1989138"/>
            <a:ext cx="354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i="1"/>
              <a:t>x</a:t>
            </a:r>
          </a:p>
        </p:txBody>
      </p:sp>
      <p:sp>
        <p:nvSpPr>
          <p:cNvPr id="11273" name="TextBox 13"/>
          <p:cNvSpPr txBox="1">
            <a:spLocks noChangeArrowheads="1"/>
          </p:cNvSpPr>
          <p:nvPr/>
        </p:nvSpPr>
        <p:spPr bwMode="auto">
          <a:xfrm>
            <a:off x="6731000" y="2854325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sz="1600"/>
              <a:t>9</a:t>
            </a:r>
            <a:endParaRPr lang="en-GB" sz="1600" baseline="30000"/>
          </a:p>
        </p:txBody>
      </p:sp>
      <p:sp>
        <p:nvSpPr>
          <p:cNvPr id="55" name="Freeform 54"/>
          <p:cNvSpPr/>
          <p:nvPr/>
        </p:nvSpPr>
        <p:spPr>
          <a:xfrm>
            <a:off x="5549900" y="4278313"/>
            <a:ext cx="3117850" cy="1057275"/>
          </a:xfrm>
          <a:custGeom>
            <a:avLst/>
            <a:gdLst>
              <a:gd name="connsiteX0" fmla="*/ 0 w 3117850"/>
              <a:gd name="connsiteY0" fmla="*/ 1057275 h 1057275"/>
              <a:gd name="connsiteX1" fmla="*/ 1397000 w 3117850"/>
              <a:gd name="connsiteY1" fmla="*/ 0 h 1057275"/>
              <a:gd name="connsiteX2" fmla="*/ 3117850 w 3117850"/>
              <a:gd name="connsiteY2" fmla="*/ 1038225 h 1057275"/>
              <a:gd name="connsiteX3" fmla="*/ 0 w 3117850"/>
              <a:gd name="connsiteY3" fmla="*/ 1057275 h 1057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17850" h="1057275">
                <a:moveTo>
                  <a:pt x="0" y="1057275"/>
                </a:moveTo>
                <a:lnTo>
                  <a:pt x="1397000" y="0"/>
                </a:lnTo>
                <a:lnTo>
                  <a:pt x="3117850" y="1038225"/>
                </a:lnTo>
                <a:lnTo>
                  <a:pt x="0" y="1057275"/>
                </a:lnTo>
                <a:close/>
              </a:path>
            </a:pathLst>
          </a:custGeom>
          <a:ln>
            <a:solidFill>
              <a:srgbClr val="000000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6" name="Freeform 55"/>
          <p:cNvSpPr/>
          <p:nvPr/>
        </p:nvSpPr>
        <p:spPr>
          <a:xfrm>
            <a:off x="5676900" y="3516313"/>
            <a:ext cx="2266950" cy="765175"/>
          </a:xfrm>
          <a:custGeom>
            <a:avLst/>
            <a:gdLst>
              <a:gd name="connsiteX0" fmla="*/ 0 w 2266950"/>
              <a:gd name="connsiteY0" fmla="*/ 9525 h 765175"/>
              <a:gd name="connsiteX1" fmla="*/ 2266950 w 2266950"/>
              <a:gd name="connsiteY1" fmla="*/ 0 h 765175"/>
              <a:gd name="connsiteX2" fmla="*/ 1266825 w 2266950"/>
              <a:gd name="connsiteY2" fmla="*/ 765175 h 765175"/>
              <a:gd name="connsiteX3" fmla="*/ 0 w 2266950"/>
              <a:gd name="connsiteY3" fmla="*/ 9525 h 76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6950" h="765175">
                <a:moveTo>
                  <a:pt x="0" y="9525"/>
                </a:moveTo>
                <a:lnTo>
                  <a:pt x="2266950" y="0"/>
                </a:lnTo>
                <a:lnTo>
                  <a:pt x="1266825" y="765175"/>
                </a:lnTo>
                <a:lnTo>
                  <a:pt x="0" y="9525"/>
                </a:lnTo>
                <a:close/>
              </a:path>
            </a:pathLst>
          </a:cu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9492" name="TextBox 10"/>
          <p:cNvSpPr txBox="1">
            <a:spLocks noChangeArrowheads="1"/>
          </p:cNvSpPr>
          <p:nvPr/>
        </p:nvSpPr>
        <p:spPr bwMode="auto">
          <a:xfrm>
            <a:off x="7624763" y="4432300"/>
            <a:ext cx="35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i="1"/>
              <a:t>x</a:t>
            </a:r>
          </a:p>
        </p:txBody>
      </p:sp>
      <p:sp>
        <p:nvSpPr>
          <p:cNvPr id="19488" name="TextBox 10"/>
          <p:cNvSpPr txBox="1">
            <a:spLocks noChangeArrowheads="1"/>
          </p:cNvSpPr>
          <p:nvPr/>
        </p:nvSpPr>
        <p:spPr bwMode="auto">
          <a:xfrm>
            <a:off x="7267575" y="3563938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4</a:t>
            </a:r>
          </a:p>
        </p:txBody>
      </p:sp>
      <p:sp>
        <p:nvSpPr>
          <p:cNvPr id="11278" name="TextBox 39"/>
          <p:cNvSpPr txBox="1">
            <a:spLocks noChangeArrowheads="1"/>
          </p:cNvSpPr>
          <p:nvPr/>
        </p:nvSpPr>
        <p:spPr bwMode="auto">
          <a:xfrm>
            <a:off x="6662738" y="67945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6</a:t>
            </a:r>
          </a:p>
        </p:txBody>
      </p:sp>
      <p:sp>
        <p:nvSpPr>
          <p:cNvPr id="11279" name="TextBox 40"/>
          <p:cNvSpPr txBox="1">
            <a:spLocks noChangeArrowheads="1"/>
          </p:cNvSpPr>
          <p:nvPr/>
        </p:nvSpPr>
        <p:spPr bwMode="auto">
          <a:xfrm>
            <a:off x="7199313" y="1314450"/>
            <a:ext cx="3540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i="1"/>
              <a:t>y</a:t>
            </a:r>
          </a:p>
        </p:txBody>
      </p:sp>
      <p:sp>
        <p:nvSpPr>
          <p:cNvPr id="11280" name="TextBox 41"/>
          <p:cNvSpPr txBox="1">
            <a:spLocks noChangeArrowheads="1"/>
          </p:cNvSpPr>
          <p:nvPr/>
        </p:nvSpPr>
        <p:spPr bwMode="auto">
          <a:xfrm>
            <a:off x="5899150" y="2006600"/>
            <a:ext cx="314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6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6886575" y="5260975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9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6056313" y="4448175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6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6529388" y="4170363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6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6042025" y="3498850"/>
            <a:ext cx="354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i="1"/>
              <a:t>y</a:t>
            </a:r>
          </a:p>
        </p:txBody>
      </p:sp>
      <p:graphicFrame>
        <p:nvGraphicFramePr>
          <p:cNvPr id="47" name="Object 2"/>
          <p:cNvGraphicFramePr>
            <a:graphicFrameLocks noChangeAspect="1"/>
          </p:cNvGraphicFramePr>
          <p:nvPr/>
        </p:nvGraphicFramePr>
        <p:xfrm>
          <a:off x="3565525" y="4084638"/>
          <a:ext cx="6223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8" name="Equation" r:id="rId3" imgW="622300" imgH="584200" progId="Equation.DSMT4">
                  <p:embed/>
                </p:oleObj>
              </mc:Choice>
              <mc:Fallback>
                <p:oleObj name="Equation" r:id="rId3" imgW="622300" imgH="584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5525" y="4084638"/>
                        <a:ext cx="6223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960438" y="3379788"/>
            <a:ext cx="3738562" cy="368300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dirty="0" smtClean="0">
                <a:solidFill>
                  <a:srgbClr val="000000"/>
                </a:solidFill>
              </a:rPr>
              <a:t>Using ratio of corresponding sides:</a:t>
            </a:r>
          </a:p>
        </p:txBody>
      </p:sp>
      <p:graphicFrame>
        <p:nvGraphicFramePr>
          <p:cNvPr id="51" name="Object 3"/>
          <p:cNvGraphicFramePr>
            <a:graphicFrameLocks noChangeAspect="1"/>
          </p:cNvGraphicFramePr>
          <p:nvPr/>
        </p:nvGraphicFramePr>
        <p:xfrm>
          <a:off x="3467100" y="4913313"/>
          <a:ext cx="800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9" name="Equation" r:id="rId5" imgW="800100" imgH="279400" progId="Equation.DSMT4">
                  <p:embed/>
                </p:oleObj>
              </mc:Choice>
              <mc:Fallback>
                <p:oleObj name="Equation" r:id="rId5" imgW="800100" imgH="279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100" y="4913313"/>
                        <a:ext cx="800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4"/>
          <p:cNvGraphicFramePr>
            <a:graphicFrameLocks noChangeAspect="1"/>
          </p:cNvGraphicFramePr>
          <p:nvPr/>
        </p:nvGraphicFramePr>
        <p:xfrm>
          <a:off x="3587750" y="5427663"/>
          <a:ext cx="546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0" name="Equation" r:id="rId7" imgW="546100" imgH="279400" progId="Equation.DSMT4">
                  <p:embed/>
                </p:oleObj>
              </mc:Choice>
              <mc:Fallback>
                <p:oleObj name="Equation" r:id="rId7" imgW="546100" imgH="279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0" y="5427663"/>
                        <a:ext cx="546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"/>
          <p:cNvGraphicFramePr>
            <a:graphicFrameLocks noChangeAspect="1"/>
          </p:cNvGraphicFramePr>
          <p:nvPr/>
        </p:nvGraphicFramePr>
        <p:xfrm>
          <a:off x="1055688" y="4084638"/>
          <a:ext cx="6096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1" name="Equation" r:id="rId9" imgW="609600" imgH="584200" progId="Equation.DSMT4">
                  <p:embed/>
                </p:oleObj>
              </mc:Choice>
              <mc:Fallback>
                <p:oleObj name="Equation" r:id="rId9" imgW="609600" imgH="584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688" y="4084638"/>
                        <a:ext cx="6096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6"/>
          <p:cNvGraphicFramePr>
            <a:graphicFrameLocks noChangeAspect="1"/>
          </p:cNvGraphicFramePr>
          <p:nvPr/>
        </p:nvGraphicFramePr>
        <p:xfrm>
          <a:off x="966788" y="4932363"/>
          <a:ext cx="787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2" name="Equation" r:id="rId11" imgW="787400" imgH="228600" progId="Equation.DSMT4">
                  <p:embed/>
                </p:oleObj>
              </mc:Choice>
              <mc:Fallback>
                <p:oleObj name="Equation" r:id="rId11" imgW="7874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6788" y="4932363"/>
                        <a:ext cx="7874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7"/>
          <p:cNvGraphicFramePr>
            <a:graphicFrameLocks noChangeAspect="1"/>
          </p:cNvGraphicFramePr>
          <p:nvPr/>
        </p:nvGraphicFramePr>
        <p:xfrm>
          <a:off x="1089025" y="5468938"/>
          <a:ext cx="533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3" name="Equation" r:id="rId13" imgW="533400" imgH="228600" progId="Equation.DSMT4">
                  <p:embed/>
                </p:oleObj>
              </mc:Choice>
              <mc:Fallback>
                <p:oleObj name="Equation" r:id="rId13" imgW="5334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025" y="5468938"/>
                        <a:ext cx="5334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854075" y="5399088"/>
            <a:ext cx="1023938" cy="3683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en-GB" dirty="0"/>
          </a:p>
        </p:txBody>
      </p:sp>
      <p:sp>
        <p:nvSpPr>
          <p:cNvPr id="61" name="TextBox 60"/>
          <p:cNvSpPr txBox="1"/>
          <p:nvPr/>
        </p:nvSpPr>
        <p:spPr>
          <a:xfrm>
            <a:off x="3360738" y="5399088"/>
            <a:ext cx="1023937" cy="3683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en-GB" dirty="0"/>
          </a:p>
        </p:txBody>
      </p:sp>
      <p:sp>
        <p:nvSpPr>
          <p:cNvPr id="11294" name="TextBox 7"/>
          <p:cNvSpPr txBox="1">
            <a:spLocks noChangeArrowheads="1"/>
          </p:cNvSpPr>
          <p:nvPr/>
        </p:nvSpPr>
        <p:spPr bwMode="auto">
          <a:xfrm>
            <a:off x="762000" y="1239838"/>
            <a:ext cx="28797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Find the values of </a:t>
            </a:r>
            <a:r>
              <a:rPr lang="en-GB" i="1"/>
              <a:t>x</a:t>
            </a:r>
            <a:r>
              <a:rPr lang="en-GB"/>
              <a:t> and </a:t>
            </a:r>
            <a:r>
              <a:rPr lang="en-GB" i="1"/>
              <a:t>y</a:t>
            </a:r>
            <a:r>
              <a:rPr lang="en-GB"/>
              <a:t>.</a:t>
            </a:r>
          </a:p>
          <a:p>
            <a:pPr eaLnBrk="1" hangingPunct="1"/>
            <a:r>
              <a:rPr lang="en-GB"/>
              <a:t>(All lengths are in cm.)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54075" y="2208213"/>
            <a:ext cx="4340225" cy="646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cs typeface="Arial" pitchFamily="34" charset="0"/>
              </a:rPr>
              <a:t>Turn the top triangle so that you can see which are the corresponding sides.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2" dur="3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92" grpId="0"/>
      <p:bldP spid="19488" grpId="0"/>
      <p:bldP spid="43" grpId="0"/>
      <p:bldP spid="44" grpId="0"/>
      <p:bldP spid="45" grpId="0"/>
      <p:bldP spid="46" grpId="0"/>
      <p:bldP spid="48" grpId="0" animBg="1"/>
      <p:bldP spid="60" grpId="0" animBg="1"/>
      <p:bldP spid="61" grpId="0" animBg="1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50"/>
          <p:cNvGrpSpPr>
            <a:grpSpLocks/>
          </p:cNvGrpSpPr>
          <p:nvPr/>
        </p:nvGrpSpPr>
        <p:grpSpPr bwMode="auto">
          <a:xfrm>
            <a:off x="5422900" y="1035050"/>
            <a:ext cx="3117850" cy="1819275"/>
            <a:chOff x="5073650" y="3111500"/>
            <a:chExt cx="3117850" cy="1819275"/>
          </a:xfrm>
        </p:grpSpPr>
        <p:sp>
          <p:nvSpPr>
            <p:cNvPr id="50" name="Freeform 49"/>
            <p:cNvSpPr/>
            <p:nvPr/>
          </p:nvSpPr>
          <p:spPr>
            <a:xfrm>
              <a:off x="5073650" y="3873500"/>
              <a:ext cx="3117850" cy="1057275"/>
            </a:xfrm>
            <a:custGeom>
              <a:avLst/>
              <a:gdLst>
                <a:gd name="connsiteX0" fmla="*/ 0 w 3117850"/>
                <a:gd name="connsiteY0" fmla="*/ 1057275 h 1057275"/>
                <a:gd name="connsiteX1" fmla="*/ 1397000 w 3117850"/>
                <a:gd name="connsiteY1" fmla="*/ 0 h 1057275"/>
                <a:gd name="connsiteX2" fmla="*/ 3117850 w 3117850"/>
                <a:gd name="connsiteY2" fmla="*/ 1038225 h 1057275"/>
                <a:gd name="connsiteX3" fmla="*/ 0 w 3117850"/>
                <a:gd name="connsiteY3" fmla="*/ 1057275 h 10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17850" h="1057275">
                  <a:moveTo>
                    <a:pt x="0" y="1057275"/>
                  </a:moveTo>
                  <a:lnTo>
                    <a:pt x="1397000" y="0"/>
                  </a:lnTo>
                  <a:lnTo>
                    <a:pt x="3117850" y="1038225"/>
                  </a:lnTo>
                  <a:lnTo>
                    <a:pt x="0" y="1057275"/>
                  </a:lnTo>
                  <a:close/>
                </a:path>
              </a:pathLst>
            </a:cu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5200650" y="3111500"/>
              <a:ext cx="2266950" cy="765175"/>
            </a:xfrm>
            <a:custGeom>
              <a:avLst/>
              <a:gdLst>
                <a:gd name="connsiteX0" fmla="*/ 0 w 2266950"/>
                <a:gd name="connsiteY0" fmla="*/ 9525 h 765175"/>
                <a:gd name="connsiteX1" fmla="*/ 2266950 w 2266950"/>
                <a:gd name="connsiteY1" fmla="*/ 0 h 765175"/>
                <a:gd name="connsiteX2" fmla="*/ 1266825 w 2266950"/>
                <a:gd name="connsiteY2" fmla="*/ 765175 h 765175"/>
                <a:gd name="connsiteX3" fmla="*/ 0 w 2266950"/>
                <a:gd name="connsiteY3" fmla="*/ 9525 h 765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66950" h="765175">
                  <a:moveTo>
                    <a:pt x="0" y="9525"/>
                  </a:moveTo>
                  <a:lnTo>
                    <a:pt x="2266950" y="0"/>
                  </a:lnTo>
                  <a:lnTo>
                    <a:pt x="1266825" y="765175"/>
                  </a:lnTo>
                  <a:lnTo>
                    <a:pt x="0" y="9525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12291" name="TextBox 6"/>
          <p:cNvSpPr txBox="1">
            <a:spLocks noChangeArrowheads="1"/>
          </p:cNvSpPr>
          <p:nvPr/>
        </p:nvSpPr>
        <p:spPr bwMode="auto">
          <a:xfrm>
            <a:off x="322263" y="1239838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12292" name="TextBox 10"/>
          <p:cNvSpPr txBox="1">
            <a:spLocks noChangeArrowheads="1"/>
          </p:cNvSpPr>
          <p:nvPr/>
        </p:nvSpPr>
        <p:spPr bwMode="auto">
          <a:xfrm>
            <a:off x="5899150" y="1314450"/>
            <a:ext cx="314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6</a:t>
            </a:r>
          </a:p>
        </p:txBody>
      </p:sp>
      <p:sp>
        <p:nvSpPr>
          <p:cNvPr id="12293" name="TextBox 14"/>
          <p:cNvSpPr txBox="1">
            <a:spLocks noChangeArrowheads="1"/>
          </p:cNvSpPr>
          <p:nvPr/>
        </p:nvSpPr>
        <p:spPr bwMode="auto">
          <a:xfrm>
            <a:off x="322263" y="944563"/>
            <a:ext cx="1262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/>
              <a:t>Examples</a:t>
            </a:r>
          </a:p>
        </p:txBody>
      </p:sp>
      <p:sp>
        <p:nvSpPr>
          <p:cNvPr id="36" name="Freeform 35"/>
          <p:cNvSpPr/>
          <p:nvPr/>
        </p:nvSpPr>
        <p:spPr>
          <a:xfrm>
            <a:off x="6815138" y="2782888"/>
            <a:ext cx="214312" cy="125412"/>
          </a:xfrm>
          <a:custGeom>
            <a:avLst/>
            <a:gdLst>
              <a:gd name="connsiteX0" fmla="*/ 0 w 214653"/>
              <a:gd name="connsiteY0" fmla="*/ 0 h 125219"/>
              <a:gd name="connsiteX1" fmla="*/ 214653 w 214653"/>
              <a:gd name="connsiteY1" fmla="*/ 62610 h 125219"/>
              <a:gd name="connsiteX2" fmla="*/ 0 w 214653"/>
              <a:gd name="connsiteY2" fmla="*/ 125219 h 125219"/>
              <a:gd name="connsiteX3" fmla="*/ 0 w 214653"/>
              <a:gd name="connsiteY3" fmla="*/ 125219 h 125219"/>
              <a:gd name="connsiteX4" fmla="*/ 0 w 214653"/>
              <a:gd name="connsiteY4" fmla="*/ 125219 h 125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653" h="125219">
                <a:moveTo>
                  <a:pt x="0" y="0"/>
                </a:moveTo>
                <a:lnTo>
                  <a:pt x="214653" y="62610"/>
                </a:lnTo>
                <a:lnTo>
                  <a:pt x="0" y="125219"/>
                </a:lnTo>
                <a:lnTo>
                  <a:pt x="0" y="125219"/>
                </a:lnTo>
                <a:lnTo>
                  <a:pt x="0" y="125219"/>
                </a:lnTo>
              </a:path>
            </a:pathLst>
          </a:cu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5" name="Freeform 34"/>
          <p:cNvSpPr/>
          <p:nvPr/>
        </p:nvSpPr>
        <p:spPr>
          <a:xfrm>
            <a:off x="6662738" y="963613"/>
            <a:ext cx="214312" cy="125412"/>
          </a:xfrm>
          <a:custGeom>
            <a:avLst/>
            <a:gdLst>
              <a:gd name="connsiteX0" fmla="*/ 0 w 214653"/>
              <a:gd name="connsiteY0" fmla="*/ 0 h 125219"/>
              <a:gd name="connsiteX1" fmla="*/ 214653 w 214653"/>
              <a:gd name="connsiteY1" fmla="*/ 62610 h 125219"/>
              <a:gd name="connsiteX2" fmla="*/ 0 w 214653"/>
              <a:gd name="connsiteY2" fmla="*/ 125219 h 125219"/>
              <a:gd name="connsiteX3" fmla="*/ 0 w 214653"/>
              <a:gd name="connsiteY3" fmla="*/ 125219 h 125219"/>
              <a:gd name="connsiteX4" fmla="*/ 0 w 214653"/>
              <a:gd name="connsiteY4" fmla="*/ 125219 h 125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653" h="125219">
                <a:moveTo>
                  <a:pt x="0" y="0"/>
                </a:moveTo>
                <a:lnTo>
                  <a:pt x="214653" y="62610"/>
                </a:lnTo>
                <a:lnTo>
                  <a:pt x="0" y="125219"/>
                </a:lnTo>
                <a:lnTo>
                  <a:pt x="0" y="125219"/>
                </a:lnTo>
                <a:lnTo>
                  <a:pt x="0" y="125219"/>
                </a:lnTo>
              </a:path>
            </a:pathLst>
          </a:cu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296" name="TextBox 10"/>
          <p:cNvSpPr txBox="1">
            <a:spLocks noChangeArrowheads="1"/>
          </p:cNvSpPr>
          <p:nvPr/>
        </p:nvSpPr>
        <p:spPr bwMode="auto">
          <a:xfrm>
            <a:off x="7553325" y="1989138"/>
            <a:ext cx="354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i="1"/>
              <a:t>y</a:t>
            </a:r>
          </a:p>
        </p:txBody>
      </p:sp>
      <p:sp>
        <p:nvSpPr>
          <p:cNvPr id="12297" name="TextBox 13"/>
          <p:cNvSpPr txBox="1">
            <a:spLocks noChangeArrowheads="1"/>
          </p:cNvSpPr>
          <p:nvPr/>
        </p:nvSpPr>
        <p:spPr bwMode="auto">
          <a:xfrm>
            <a:off x="6731000" y="2854325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sz="1600"/>
              <a:t>20</a:t>
            </a:r>
            <a:endParaRPr lang="en-GB" sz="1600" baseline="30000"/>
          </a:p>
        </p:txBody>
      </p:sp>
      <p:sp>
        <p:nvSpPr>
          <p:cNvPr id="55" name="Freeform 54"/>
          <p:cNvSpPr/>
          <p:nvPr/>
        </p:nvSpPr>
        <p:spPr>
          <a:xfrm>
            <a:off x="5549900" y="4278313"/>
            <a:ext cx="3117850" cy="1057275"/>
          </a:xfrm>
          <a:custGeom>
            <a:avLst/>
            <a:gdLst>
              <a:gd name="connsiteX0" fmla="*/ 0 w 3117850"/>
              <a:gd name="connsiteY0" fmla="*/ 1057275 h 1057275"/>
              <a:gd name="connsiteX1" fmla="*/ 1397000 w 3117850"/>
              <a:gd name="connsiteY1" fmla="*/ 0 h 1057275"/>
              <a:gd name="connsiteX2" fmla="*/ 3117850 w 3117850"/>
              <a:gd name="connsiteY2" fmla="*/ 1038225 h 1057275"/>
              <a:gd name="connsiteX3" fmla="*/ 0 w 3117850"/>
              <a:gd name="connsiteY3" fmla="*/ 1057275 h 1057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17850" h="1057275">
                <a:moveTo>
                  <a:pt x="0" y="1057275"/>
                </a:moveTo>
                <a:lnTo>
                  <a:pt x="1397000" y="0"/>
                </a:lnTo>
                <a:lnTo>
                  <a:pt x="3117850" y="1038225"/>
                </a:lnTo>
                <a:lnTo>
                  <a:pt x="0" y="1057275"/>
                </a:lnTo>
                <a:close/>
              </a:path>
            </a:pathLst>
          </a:custGeom>
          <a:ln>
            <a:solidFill>
              <a:srgbClr val="000000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6" name="Freeform 55"/>
          <p:cNvSpPr/>
          <p:nvPr/>
        </p:nvSpPr>
        <p:spPr>
          <a:xfrm>
            <a:off x="5676900" y="3516313"/>
            <a:ext cx="2266950" cy="765175"/>
          </a:xfrm>
          <a:custGeom>
            <a:avLst/>
            <a:gdLst>
              <a:gd name="connsiteX0" fmla="*/ 0 w 2266950"/>
              <a:gd name="connsiteY0" fmla="*/ 9525 h 765175"/>
              <a:gd name="connsiteX1" fmla="*/ 2266950 w 2266950"/>
              <a:gd name="connsiteY1" fmla="*/ 0 h 765175"/>
              <a:gd name="connsiteX2" fmla="*/ 1266825 w 2266950"/>
              <a:gd name="connsiteY2" fmla="*/ 765175 h 765175"/>
              <a:gd name="connsiteX3" fmla="*/ 0 w 2266950"/>
              <a:gd name="connsiteY3" fmla="*/ 9525 h 76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6950" h="765175">
                <a:moveTo>
                  <a:pt x="0" y="9525"/>
                </a:moveTo>
                <a:lnTo>
                  <a:pt x="2266950" y="0"/>
                </a:lnTo>
                <a:lnTo>
                  <a:pt x="1266825" y="765175"/>
                </a:lnTo>
                <a:lnTo>
                  <a:pt x="0" y="9525"/>
                </a:lnTo>
                <a:close/>
              </a:path>
            </a:pathLst>
          </a:cu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9492" name="TextBox 10"/>
          <p:cNvSpPr txBox="1">
            <a:spLocks noChangeArrowheads="1"/>
          </p:cNvSpPr>
          <p:nvPr/>
        </p:nvSpPr>
        <p:spPr bwMode="auto">
          <a:xfrm>
            <a:off x="7624763" y="4432300"/>
            <a:ext cx="35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i="1"/>
              <a:t>y</a:t>
            </a:r>
          </a:p>
        </p:txBody>
      </p:sp>
      <p:sp>
        <p:nvSpPr>
          <p:cNvPr id="19488" name="TextBox 10"/>
          <p:cNvSpPr txBox="1">
            <a:spLocks noChangeArrowheads="1"/>
          </p:cNvSpPr>
          <p:nvPr/>
        </p:nvSpPr>
        <p:spPr bwMode="auto">
          <a:xfrm>
            <a:off x="7267575" y="3563938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6</a:t>
            </a:r>
          </a:p>
        </p:txBody>
      </p:sp>
      <p:sp>
        <p:nvSpPr>
          <p:cNvPr id="12302" name="TextBox 39"/>
          <p:cNvSpPr txBox="1">
            <a:spLocks noChangeArrowheads="1"/>
          </p:cNvSpPr>
          <p:nvPr/>
        </p:nvSpPr>
        <p:spPr bwMode="auto">
          <a:xfrm>
            <a:off x="6662738" y="679450"/>
            <a:ext cx="3667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i="1"/>
              <a:t>x</a:t>
            </a:r>
          </a:p>
        </p:txBody>
      </p:sp>
      <p:sp>
        <p:nvSpPr>
          <p:cNvPr id="12303" name="TextBox 40"/>
          <p:cNvSpPr txBox="1">
            <a:spLocks noChangeArrowheads="1"/>
          </p:cNvSpPr>
          <p:nvPr/>
        </p:nvSpPr>
        <p:spPr bwMode="auto">
          <a:xfrm>
            <a:off x="7199313" y="131445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12</a:t>
            </a:r>
          </a:p>
        </p:txBody>
      </p:sp>
      <p:sp>
        <p:nvSpPr>
          <p:cNvPr id="12304" name="TextBox 41"/>
          <p:cNvSpPr txBox="1">
            <a:spLocks noChangeArrowheads="1"/>
          </p:cNvSpPr>
          <p:nvPr/>
        </p:nvSpPr>
        <p:spPr bwMode="auto">
          <a:xfrm>
            <a:off x="5810250" y="2006600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16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6886575" y="5260975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20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5957888" y="4448175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16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6529388" y="4170363"/>
            <a:ext cx="3667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i="1"/>
              <a:t>x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5907088" y="3570288"/>
            <a:ext cx="4429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12</a:t>
            </a:r>
          </a:p>
        </p:txBody>
      </p:sp>
      <p:graphicFrame>
        <p:nvGraphicFramePr>
          <p:cNvPr id="47" name="Object 2"/>
          <p:cNvGraphicFramePr>
            <a:graphicFrameLocks noChangeAspect="1"/>
          </p:cNvGraphicFramePr>
          <p:nvPr/>
        </p:nvGraphicFramePr>
        <p:xfrm>
          <a:off x="3568700" y="4084638"/>
          <a:ext cx="7239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name="Equation" r:id="rId3" imgW="723900" imgH="584200" progId="Equation.DSMT4">
                  <p:embed/>
                </p:oleObj>
              </mc:Choice>
              <mc:Fallback>
                <p:oleObj name="Equation" r:id="rId3" imgW="723900" imgH="584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8700" y="4084638"/>
                        <a:ext cx="7239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960438" y="3379788"/>
            <a:ext cx="3736975" cy="369887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cs typeface="Arial" pitchFamily="34" charset="0"/>
              </a:rPr>
              <a:t>Using ratio of corresponding sides:</a:t>
            </a:r>
          </a:p>
        </p:txBody>
      </p:sp>
      <p:graphicFrame>
        <p:nvGraphicFramePr>
          <p:cNvPr id="51" name="Object 3"/>
          <p:cNvGraphicFramePr>
            <a:graphicFrameLocks noChangeAspect="1"/>
          </p:cNvGraphicFramePr>
          <p:nvPr/>
        </p:nvGraphicFramePr>
        <p:xfrm>
          <a:off x="3389313" y="4913313"/>
          <a:ext cx="901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name="Equation" r:id="rId5" imgW="901700" imgH="279400" progId="Equation.DSMT4">
                  <p:embed/>
                </p:oleObj>
              </mc:Choice>
              <mc:Fallback>
                <p:oleObj name="Equation" r:id="rId5" imgW="901700" imgH="279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9313" y="4913313"/>
                        <a:ext cx="9017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4"/>
          <p:cNvGraphicFramePr>
            <a:graphicFrameLocks noChangeAspect="1"/>
          </p:cNvGraphicFramePr>
          <p:nvPr/>
        </p:nvGraphicFramePr>
        <p:xfrm>
          <a:off x="3605213" y="5427663"/>
          <a:ext cx="546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name="Equation" r:id="rId7" imgW="546100" imgH="279400" progId="Equation.DSMT4">
                  <p:embed/>
                </p:oleObj>
              </mc:Choice>
              <mc:Fallback>
                <p:oleObj name="Equation" r:id="rId7" imgW="546100" imgH="279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5213" y="5427663"/>
                        <a:ext cx="546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"/>
          <p:cNvGraphicFramePr>
            <a:graphicFrameLocks noChangeAspect="1"/>
          </p:cNvGraphicFramePr>
          <p:nvPr/>
        </p:nvGraphicFramePr>
        <p:xfrm>
          <a:off x="941388" y="4084638"/>
          <a:ext cx="8382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5" name="Equation" r:id="rId9" imgW="838200" imgH="584200" progId="Equation.DSMT4">
                  <p:embed/>
                </p:oleObj>
              </mc:Choice>
              <mc:Fallback>
                <p:oleObj name="Equation" r:id="rId9" imgW="838200" imgH="584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388" y="4084638"/>
                        <a:ext cx="8382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6"/>
          <p:cNvGraphicFramePr>
            <a:graphicFrameLocks noChangeAspect="1"/>
          </p:cNvGraphicFramePr>
          <p:nvPr/>
        </p:nvGraphicFramePr>
        <p:xfrm>
          <a:off x="863600" y="4932363"/>
          <a:ext cx="10287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6" name="Equation" r:id="rId11" imgW="1028700" imgH="228600" progId="Equation.DSMT4">
                  <p:embed/>
                </p:oleObj>
              </mc:Choice>
              <mc:Fallback>
                <p:oleObj name="Equation" r:id="rId11" imgW="10287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4932363"/>
                        <a:ext cx="10287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7"/>
          <p:cNvGraphicFramePr>
            <a:graphicFrameLocks noChangeAspect="1"/>
          </p:cNvGraphicFramePr>
          <p:nvPr/>
        </p:nvGraphicFramePr>
        <p:xfrm>
          <a:off x="1103313" y="5468938"/>
          <a:ext cx="6477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7" name="Equation" r:id="rId13" imgW="647700" imgH="228600" progId="Equation.DSMT4">
                  <p:embed/>
                </p:oleObj>
              </mc:Choice>
              <mc:Fallback>
                <p:oleObj name="Equation" r:id="rId13" imgW="6477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313" y="5468938"/>
                        <a:ext cx="6477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925513" y="5399088"/>
            <a:ext cx="1023937" cy="3683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en-GB" dirty="0"/>
          </a:p>
        </p:txBody>
      </p:sp>
      <p:sp>
        <p:nvSpPr>
          <p:cNvPr id="61" name="TextBox 60"/>
          <p:cNvSpPr txBox="1"/>
          <p:nvPr/>
        </p:nvSpPr>
        <p:spPr>
          <a:xfrm>
            <a:off x="3360738" y="5399088"/>
            <a:ext cx="1023937" cy="3683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en-GB" dirty="0"/>
          </a:p>
        </p:txBody>
      </p:sp>
      <p:sp>
        <p:nvSpPr>
          <p:cNvPr id="12318" name="TextBox 7"/>
          <p:cNvSpPr txBox="1">
            <a:spLocks noChangeArrowheads="1"/>
          </p:cNvSpPr>
          <p:nvPr/>
        </p:nvSpPr>
        <p:spPr bwMode="auto">
          <a:xfrm>
            <a:off x="762000" y="1239838"/>
            <a:ext cx="28797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Find the values of </a:t>
            </a:r>
            <a:r>
              <a:rPr lang="en-GB" i="1"/>
              <a:t>x</a:t>
            </a:r>
            <a:r>
              <a:rPr lang="en-GB"/>
              <a:t> and </a:t>
            </a:r>
            <a:r>
              <a:rPr lang="en-GB" i="1"/>
              <a:t>y</a:t>
            </a:r>
            <a:r>
              <a:rPr lang="en-GB"/>
              <a:t>.</a:t>
            </a:r>
          </a:p>
          <a:p>
            <a:pPr eaLnBrk="1" hangingPunct="1"/>
            <a:r>
              <a:rPr lang="en-GB"/>
              <a:t>(All lengths are in cm.)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54075" y="2208213"/>
            <a:ext cx="4340225" cy="646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cs typeface="Arial" pitchFamily="34" charset="0"/>
              </a:rPr>
              <a:t>Turn the top triangle so that you can see which are the corresponding sides.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2" dur="3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92" grpId="0"/>
      <p:bldP spid="19488" grpId="0"/>
      <p:bldP spid="43" grpId="0"/>
      <p:bldP spid="44" grpId="0"/>
      <p:bldP spid="45" grpId="0"/>
      <p:bldP spid="46" grpId="0"/>
      <p:bldP spid="48" grpId="0" animBg="1"/>
      <p:bldP spid="60" grpId="0" animBg="1"/>
      <p:bldP spid="61" grpId="0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59"/>
          <p:cNvSpPr txBox="1">
            <a:spLocks noChangeArrowheads="1"/>
          </p:cNvSpPr>
          <p:nvPr/>
        </p:nvSpPr>
        <p:spPr bwMode="auto">
          <a:xfrm>
            <a:off x="277813" y="1260475"/>
            <a:ext cx="15573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/>
              <a:t>Congruency</a:t>
            </a:r>
          </a:p>
        </p:txBody>
      </p:sp>
      <p:sp>
        <p:nvSpPr>
          <p:cNvPr id="3075" name="TextBox 60"/>
          <p:cNvSpPr txBox="1">
            <a:spLocks noChangeArrowheads="1"/>
          </p:cNvSpPr>
          <p:nvPr/>
        </p:nvSpPr>
        <p:spPr bwMode="auto">
          <a:xfrm>
            <a:off x="277813" y="1817688"/>
            <a:ext cx="8923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Two shapes are </a:t>
            </a:r>
            <a:r>
              <a:rPr lang="en-GB" b="1"/>
              <a:t>congruent</a:t>
            </a:r>
            <a:r>
              <a:rPr lang="en-GB"/>
              <a:t> if one of the shapes fits exactly on top of the other shape.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463675" y="4703763"/>
            <a:ext cx="4133850" cy="9223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cs typeface="Arial" pitchFamily="34" charset="0"/>
              </a:rPr>
              <a:t>In congruent shapes:</a:t>
            </a:r>
          </a:p>
          <a:p>
            <a:pPr lvl="1">
              <a:buFont typeface="Arial"/>
              <a:buChar char="•"/>
              <a:defRPr/>
            </a:pPr>
            <a:r>
              <a:rPr lang="en-GB" dirty="0">
                <a:cs typeface="Arial" pitchFamily="34" charset="0"/>
              </a:rPr>
              <a:t>  corresponding angles are equal</a:t>
            </a:r>
          </a:p>
          <a:p>
            <a:pPr lvl="1">
              <a:buFont typeface="Arial"/>
              <a:buChar char="•"/>
              <a:defRPr/>
            </a:pPr>
            <a:r>
              <a:rPr lang="en-GB" dirty="0">
                <a:cs typeface="Arial" pitchFamily="34" charset="0"/>
              </a:rPr>
              <a:t>  corresponding lengths are equal</a:t>
            </a:r>
          </a:p>
        </p:txBody>
      </p:sp>
      <p:grpSp>
        <p:nvGrpSpPr>
          <p:cNvPr id="2" name="Group 76"/>
          <p:cNvGrpSpPr>
            <a:grpSpLocks/>
          </p:cNvGrpSpPr>
          <p:nvPr/>
        </p:nvGrpSpPr>
        <p:grpSpPr bwMode="auto">
          <a:xfrm>
            <a:off x="277813" y="2570163"/>
            <a:ext cx="2536825" cy="1963737"/>
            <a:chOff x="391034" y="2628900"/>
            <a:chExt cx="2536704" cy="1964924"/>
          </a:xfrm>
        </p:grpSpPr>
        <p:sp>
          <p:nvSpPr>
            <p:cNvPr id="68" name="Arc 67"/>
            <p:cNvSpPr>
              <a:spLocks noChangeAspect="1"/>
            </p:cNvSpPr>
            <p:nvPr/>
          </p:nvSpPr>
          <p:spPr>
            <a:xfrm>
              <a:off x="1078388" y="2678142"/>
              <a:ext cx="731803" cy="732280"/>
            </a:xfrm>
            <a:prstGeom prst="arc">
              <a:avLst>
                <a:gd name="adj1" fmla="val 114591"/>
                <a:gd name="adj2" fmla="val 707153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pSp>
          <p:nvGrpSpPr>
            <p:cNvPr id="3108" name="Group 66"/>
            <p:cNvGrpSpPr>
              <a:grpSpLocks/>
            </p:cNvGrpSpPr>
            <p:nvPr/>
          </p:nvGrpSpPr>
          <p:grpSpPr bwMode="auto">
            <a:xfrm>
              <a:off x="391034" y="2628900"/>
              <a:ext cx="2536704" cy="1964924"/>
              <a:chOff x="391034" y="2628900"/>
              <a:chExt cx="2536704" cy="1964924"/>
            </a:xfrm>
          </p:grpSpPr>
          <p:sp>
            <p:nvSpPr>
              <p:cNvPr id="63" name="Arc 62"/>
              <p:cNvSpPr/>
              <p:nvPr/>
            </p:nvSpPr>
            <p:spPr>
              <a:xfrm>
                <a:off x="2013382" y="2628900"/>
                <a:ext cx="914356" cy="914953"/>
              </a:xfrm>
              <a:prstGeom prst="arc">
                <a:avLst>
                  <a:gd name="adj1" fmla="val 8889850"/>
                  <a:gd name="adj2" fmla="val 10803592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64" name="Arc 63"/>
              <p:cNvSpPr/>
              <p:nvPr/>
            </p:nvSpPr>
            <p:spPr>
              <a:xfrm>
                <a:off x="391034" y="3678871"/>
                <a:ext cx="914356" cy="914953"/>
              </a:xfrm>
              <a:prstGeom prst="arc">
                <a:avLst>
                  <a:gd name="adj1" fmla="val 17848110"/>
                  <a:gd name="adj2" fmla="val 19687123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 rot="16200000" flipH="1">
                <a:off x="1606157" y="3546271"/>
                <a:ext cx="154080" cy="11112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Freeform 65"/>
              <p:cNvSpPr/>
              <p:nvPr/>
            </p:nvSpPr>
            <p:spPr>
              <a:xfrm>
                <a:off x="848212" y="3051430"/>
                <a:ext cx="1622348" cy="1084917"/>
              </a:xfrm>
              <a:custGeom>
                <a:avLst/>
                <a:gdLst>
                  <a:gd name="connsiteX0" fmla="*/ 0 w 1622304"/>
                  <a:gd name="connsiteY0" fmla="*/ 1084672 h 1084672"/>
                  <a:gd name="connsiteX1" fmla="*/ 1622304 w 1622304"/>
                  <a:gd name="connsiteY1" fmla="*/ 46354 h 1084672"/>
                  <a:gd name="connsiteX2" fmla="*/ 593300 w 1622304"/>
                  <a:gd name="connsiteY2" fmla="*/ 0 h 1084672"/>
                  <a:gd name="connsiteX3" fmla="*/ 0 w 1622304"/>
                  <a:gd name="connsiteY3" fmla="*/ 1084672 h 1084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22304" h="1084672">
                    <a:moveTo>
                      <a:pt x="0" y="1084672"/>
                    </a:moveTo>
                    <a:lnTo>
                      <a:pt x="1622304" y="46354"/>
                    </a:lnTo>
                    <a:lnTo>
                      <a:pt x="593300" y="0"/>
                    </a:lnTo>
                    <a:lnTo>
                      <a:pt x="0" y="1084672"/>
                    </a:lnTo>
                    <a:close/>
                  </a:path>
                </a:pathLst>
              </a:cu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</p:grpSp>
        <p:grpSp>
          <p:nvGrpSpPr>
            <p:cNvPr id="3109" name="Group 71"/>
            <p:cNvGrpSpPr>
              <a:grpSpLocks/>
            </p:cNvGrpSpPr>
            <p:nvPr/>
          </p:nvGrpSpPr>
          <p:grpSpPr bwMode="auto">
            <a:xfrm rot="2580000">
              <a:off x="1841164" y="2981348"/>
              <a:ext cx="152149" cy="185019"/>
              <a:chOff x="4348454" y="3798296"/>
              <a:chExt cx="152149" cy="185019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16200000" flipH="1">
                <a:off x="4318846" y="3849288"/>
                <a:ext cx="150904" cy="10635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6200000" flipH="1">
                <a:off x="4355837" y="3822770"/>
                <a:ext cx="154080" cy="10477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10" name="Group 72"/>
            <p:cNvGrpSpPr>
              <a:grpSpLocks/>
            </p:cNvGrpSpPr>
            <p:nvPr/>
          </p:nvGrpSpPr>
          <p:grpSpPr bwMode="auto">
            <a:xfrm rot="-1080000">
              <a:off x="1106680" y="3377331"/>
              <a:ext cx="198754" cy="212324"/>
              <a:chOff x="4348454" y="3770991"/>
              <a:chExt cx="198754" cy="212324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 rot="16200000" flipH="1">
                <a:off x="4325086" y="3842857"/>
                <a:ext cx="155669" cy="109532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16200000" flipH="1">
                <a:off x="4364524" y="3815511"/>
                <a:ext cx="155669" cy="10635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16200000" flipH="1">
                <a:off x="4409169" y="3786407"/>
                <a:ext cx="158846" cy="11112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Group 77"/>
          <p:cNvGrpSpPr>
            <a:grpSpLocks/>
          </p:cNvGrpSpPr>
          <p:nvPr/>
        </p:nvGrpSpPr>
        <p:grpSpPr bwMode="auto">
          <a:xfrm rot="4284470">
            <a:off x="2255838" y="2570163"/>
            <a:ext cx="2536825" cy="1965325"/>
            <a:chOff x="391034" y="2628900"/>
            <a:chExt cx="2536704" cy="1964924"/>
          </a:xfrm>
        </p:grpSpPr>
        <p:sp>
          <p:nvSpPr>
            <p:cNvPr id="79" name="Arc 78"/>
            <p:cNvSpPr>
              <a:spLocks noChangeAspect="1"/>
            </p:cNvSpPr>
            <p:nvPr/>
          </p:nvSpPr>
          <p:spPr>
            <a:xfrm>
              <a:off x="1071124" y="2689293"/>
              <a:ext cx="731802" cy="731688"/>
            </a:xfrm>
            <a:prstGeom prst="arc">
              <a:avLst>
                <a:gd name="adj1" fmla="val 114591"/>
                <a:gd name="adj2" fmla="val 707153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pSp>
          <p:nvGrpSpPr>
            <p:cNvPr id="3095" name="Group 66"/>
            <p:cNvGrpSpPr>
              <a:grpSpLocks/>
            </p:cNvGrpSpPr>
            <p:nvPr/>
          </p:nvGrpSpPr>
          <p:grpSpPr bwMode="auto">
            <a:xfrm>
              <a:off x="391034" y="2628900"/>
              <a:ext cx="2536704" cy="1964924"/>
              <a:chOff x="391034" y="2628900"/>
              <a:chExt cx="2536704" cy="1964924"/>
            </a:xfrm>
          </p:grpSpPr>
          <p:sp>
            <p:nvSpPr>
              <p:cNvPr id="88" name="Arc 87"/>
              <p:cNvSpPr/>
              <p:nvPr/>
            </p:nvSpPr>
            <p:spPr>
              <a:xfrm>
                <a:off x="2006831" y="2629456"/>
                <a:ext cx="914356" cy="914213"/>
              </a:xfrm>
              <a:prstGeom prst="arc">
                <a:avLst>
                  <a:gd name="adj1" fmla="val 8889850"/>
                  <a:gd name="adj2" fmla="val 10803592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89" name="Arc 88"/>
              <p:cNvSpPr/>
              <p:nvPr/>
            </p:nvSpPr>
            <p:spPr>
              <a:xfrm>
                <a:off x="390554" y="3680039"/>
                <a:ext cx="914356" cy="914213"/>
              </a:xfrm>
              <a:prstGeom prst="arc">
                <a:avLst>
                  <a:gd name="adj1" fmla="val 17848110"/>
                  <a:gd name="adj2" fmla="val 19687123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cxnSp>
            <p:nvCxnSpPr>
              <p:cNvPr id="90" name="Straight Connector 89"/>
              <p:cNvCxnSpPr/>
              <p:nvPr/>
            </p:nvCxnSpPr>
            <p:spPr>
              <a:xfrm rot="16200000" flipH="1">
                <a:off x="1604731" y="3546831"/>
                <a:ext cx="155543" cy="11112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Freeform 90"/>
              <p:cNvSpPr/>
              <p:nvPr/>
            </p:nvSpPr>
            <p:spPr>
              <a:xfrm>
                <a:off x="840942" y="3066060"/>
                <a:ext cx="1622348" cy="1084041"/>
              </a:xfrm>
              <a:custGeom>
                <a:avLst/>
                <a:gdLst>
                  <a:gd name="connsiteX0" fmla="*/ 0 w 1622304"/>
                  <a:gd name="connsiteY0" fmla="*/ 1084672 h 1084672"/>
                  <a:gd name="connsiteX1" fmla="*/ 1622304 w 1622304"/>
                  <a:gd name="connsiteY1" fmla="*/ 46354 h 1084672"/>
                  <a:gd name="connsiteX2" fmla="*/ 593300 w 1622304"/>
                  <a:gd name="connsiteY2" fmla="*/ 0 h 1084672"/>
                  <a:gd name="connsiteX3" fmla="*/ 0 w 1622304"/>
                  <a:gd name="connsiteY3" fmla="*/ 1084672 h 1084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22304" h="1084672">
                    <a:moveTo>
                      <a:pt x="0" y="1084672"/>
                    </a:moveTo>
                    <a:lnTo>
                      <a:pt x="1622304" y="46354"/>
                    </a:lnTo>
                    <a:lnTo>
                      <a:pt x="593300" y="0"/>
                    </a:lnTo>
                    <a:lnTo>
                      <a:pt x="0" y="1084672"/>
                    </a:lnTo>
                    <a:close/>
                  </a:path>
                </a:pathLst>
              </a:cu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</p:grpSp>
        <p:grpSp>
          <p:nvGrpSpPr>
            <p:cNvPr id="3096" name="Group 71"/>
            <p:cNvGrpSpPr>
              <a:grpSpLocks/>
            </p:cNvGrpSpPr>
            <p:nvPr/>
          </p:nvGrpSpPr>
          <p:grpSpPr bwMode="auto">
            <a:xfrm rot="2580000">
              <a:off x="1841164" y="2981348"/>
              <a:ext cx="152149" cy="185019"/>
              <a:chOff x="4348454" y="3798296"/>
              <a:chExt cx="152149" cy="185019"/>
            </a:xfrm>
          </p:grpSpPr>
          <p:cxnSp>
            <p:nvCxnSpPr>
              <p:cNvPr id="86" name="Straight Connector 85"/>
              <p:cNvCxnSpPr/>
              <p:nvPr/>
            </p:nvCxnSpPr>
            <p:spPr>
              <a:xfrm rot="16200000" flipH="1">
                <a:off x="4322757" y="3863082"/>
                <a:ext cx="158717" cy="106357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16200000" flipH="1">
                <a:off x="4363832" y="3840448"/>
                <a:ext cx="157130" cy="10635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97" name="Group 72"/>
            <p:cNvGrpSpPr>
              <a:grpSpLocks/>
            </p:cNvGrpSpPr>
            <p:nvPr/>
          </p:nvGrpSpPr>
          <p:grpSpPr bwMode="auto">
            <a:xfrm rot="-1080000">
              <a:off x="1106680" y="3377331"/>
              <a:ext cx="198754" cy="212324"/>
              <a:chOff x="4348454" y="3770991"/>
              <a:chExt cx="198754" cy="212324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 rot="16200000" flipH="1">
                <a:off x="4308185" y="3861676"/>
                <a:ext cx="153956" cy="11112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rot="16200000" flipH="1">
                <a:off x="4350258" y="3830049"/>
                <a:ext cx="152369" cy="11112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rot="16200000" flipH="1">
                <a:off x="4399335" y="3802844"/>
                <a:ext cx="146020" cy="11112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" name="Group 91"/>
          <p:cNvGrpSpPr>
            <a:grpSpLocks/>
          </p:cNvGrpSpPr>
          <p:nvPr/>
        </p:nvGrpSpPr>
        <p:grpSpPr bwMode="auto">
          <a:xfrm flipH="1">
            <a:off x="4140200" y="2528888"/>
            <a:ext cx="2536825" cy="1963737"/>
            <a:chOff x="391034" y="2628900"/>
            <a:chExt cx="2536704" cy="1964924"/>
          </a:xfrm>
        </p:grpSpPr>
        <p:sp>
          <p:nvSpPr>
            <p:cNvPr id="93" name="Arc 92"/>
            <p:cNvSpPr>
              <a:spLocks noChangeAspect="1"/>
            </p:cNvSpPr>
            <p:nvPr/>
          </p:nvSpPr>
          <p:spPr>
            <a:xfrm>
              <a:off x="1078388" y="2678142"/>
              <a:ext cx="731803" cy="732280"/>
            </a:xfrm>
            <a:prstGeom prst="arc">
              <a:avLst>
                <a:gd name="adj1" fmla="val 114591"/>
                <a:gd name="adj2" fmla="val 707153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pSp>
          <p:nvGrpSpPr>
            <p:cNvPr id="3082" name="Group 66"/>
            <p:cNvGrpSpPr>
              <a:grpSpLocks/>
            </p:cNvGrpSpPr>
            <p:nvPr/>
          </p:nvGrpSpPr>
          <p:grpSpPr bwMode="auto">
            <a:xfrm>
              <a:off x="391034" y="2628900"/>
              <a:ext cx="2536704" cy="1964924"/>
              <a:chOff x="391034" y="2628900"/>
              <a:chExt cx="2536704" cy="1964924"/>
            </a:xfrm>
          </p:grpSpPr>
          <p:sp>
            <p:nvSpPr>
              <p:cNvPr id="102" name="Arc 101"/>
              <p:cNvSpPr/>
              <p:nvPr/>
            </p:nvSpPr>
            <p:spPr>
              <a:xfrm>
                <a:off x="2013382" y="2628900"/>
                <a:ext cx="914356" cy="914953"/>
              </a:xfrm>
              <a:prstGeom prst="arc">
                <a:avLst>
                  <a:gd name="adj1" fmla="val 8889850"/>
                  <a:gd name="adj2" fmla="val 10803592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03" name="Arc 102"/>
              <p:cNvSpPr/>
              <p:nvPr/>
            </p:nvSpPr>
            <p:spPr>
              <a:xfrm>
                <a:off x="391034" y="3678871"/>
                <a:ext cx="914356" cy="914953"/>
              </a:xfrm>
              <a:prstGeom prst="arc">
                <a:avLst>
                  <a:gd name="adj1" fmla="val 17848110"/>
                  <a:gd name="adj2" fmla="val 19687123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cxnSp>
            <p:nvCxnSpPr>
              <p:cNvPr id="104" name="Straight Connector 103"/>
              <p:cNvCxnSpPr/>
              <p:nvPr/>
            </p:nvCxnSpPr>
            <p:spPr>
              <a:xfrm rot="16200000" flipH="1">
                <a:off x="1606157" y="3546271"/>
                <a:ext cx="154080" cy="11112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Freeform 104"/>
              <p:cNvSpPr/>
              <p:nvPr/>
            </p:nvSpPr>
            <p:spPr>
              <a:xfrm>
                <a:off x="848212" y="3051430"/>
                <a:ext cx="1622348" cy="1084917"/>
              </a:xfrm>
              <a:custGeom>
                <a:avLst/>
                <a:gdLst>
                  <a:gd name="connsiteX0" fmla="*/ 0 w 1622304"/>
                  <a:gd name="connsiteY0" fmla="*/ 1084672 h 1084672"/>
                  <a:gd name="connsiteX1" fmla="*/ 1622304 w 1622304"/>
                  <a:gd name="connsiteY1" fmla="*/ 46354 h 1084672"/>
                  <a:gd name="connsiteX2" fmla="*/ 593300 w 1622304"/>
                  <a:gd name="connsiteY2" fmla="*/ 0 h 1084672"/>
                  <a:gd name="connsiteX3" fmla="*/ 0 w 1622304"/>
                  <a:gd name="connsiteY3" fmla="*/ 1084672 h 1084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22304" h="1084672">
                    <a:moveTo>
                      <a:pt x="0" y="1084672"/>
                    </a:moveTo>
                    <a:lnTo>
                      <a:pt x="1622304" y="46354"/>
                    </a:lnTo>
                    <a:lnTo>
                      <a:pt x="593300" y="0"/>
                    </a:lnTo>
                    <a:lnTo>
                      <a:pt x="0" y="1084672"/>
                    </a:lnTo>
                    <a:close/>
                  </a:path>
                </a:pathLst>
              </a:cu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</p:grpSp>
        <p:grpSp>
          <p:nvGrpSpPr>
            <p:cNvPr id="3083" name="Group 71"/>
            <p:cNvGrpSpPr>
              <a:grpSpLocks/>
            </p:cNvGrpSpPr>
            <p:nvPr/>
          </p:nvGrpSpPr>
          <p:grpSpPr bwMode="auto">
            <a:xfrm rot="2580000">
              <a:off x="1841164" y="2981348"/>
              <a:ext cx="152149" cy="185019"/>
              <a:chOff x="4348454" y="3798296"/>
              <a:chExt cx="152149" cy="185019"/>
            </a:xfrm>
          </p:grpSpPr>
          <p:cxnSp>
            <p:nvCxnSpPr>
              <p:cNvPr id="100" name="Straight Connector 99"/>
              <p:cNvCxnSpPr/>
              <p:nvPr/>
            </p:nvCxnSpPr>
            <p:spPr>
              <a:xfrm rot="16200000" flipH="1">
                <a:off x="4329566" y="3846699"/>
                <a:ext cx="147726" cy="103182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16200000" flipH="1">
                <a:off x="4370387" y="3818672"/>
                <a:ext cx="147727" cy="10477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84" name="Group 72"/>
            <p:cNvGrpSpPr>
              <a:grpSpLocks/>
            </p:cNvGrpSpPr>
            <p:nvPr/>
          </p:nvGrpSpPr>
          <p:grpSpPr bwMode="auto">
            <a:xfrm rot="-1080000">
              <a:off x="1106680" y="3377331"/>
              <a:ext cx="198754" cy="212324"/>
              <a:chOff x="4348454" y="3770991"/>
              <a:chExt cx="198754" cy="212324"/>
            </a:xfrm>
          </p:grpSpPr>
          <p:cxnSp>
            <p:nvCxnSpPr>
              <p:cNvPr id="97" name="Straight Connector 96"/>
              <p:cNvCxnSpPr/>
              <p:nvPr/>
            </p:nvCxnSpPr>
            <p:spPr>
              <a:xfrm rot="16200000" flipH="1">
                <a:off x="4332064" y="3847312"/>
                <a:ext cx="158846" cy="109532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rot="16200000" flipH="1">
                <a:off x="4374807" y="3819155"/>
                <a:ext cx="157258" cy="107945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16200000" flipH="1">
                <a:off x="4423325" y="3788823"/>
                <a:ext cx="155669" cy="11112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6" name="TextBox 105"/>
          <p:cNvSpPr txBox="1"/>
          <p:nvPr/>
        </p:nvSpPr>
        <p:spPr>
          <a:xfrm>
            <a:off x="6427788" y="3051175"/>
            <a:ext cx="2352675" cy="6461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cs typeface="Arial" pitchFamily="34" charset="0"/>
              </a:rPr>
              <a:t>These three triangles</a:t>
            </a:r>
          </a:p>
          <a:p>
            <a:pPr>
              <a:defRPr/>
            </a:pPr>
            <a:r>
              <a:rPr lang="en-GB" dirty="0">
                <a:cs typeface="Arial" pitchFamily="34" charset="0"/>
              </a:rPr>
              <a:t>are all congruent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10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81"/>
          <p:cNvSpPr txBox="1">
            <a:spLocks noChangeArrowheads="1"/>
          </p:cNvSpPr>
          <p:nvPr/>
        </p:nvSpPr>
        <p:spPr bwMode="auto">
          <a:xfrm>
            <a:off x="260350" y="1028700"/>
            <a:ext cx="80883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To prove that two triangles are congruent you must show that they satisfy one</a:t>
            </a:r>
          </a:p>
          <a:p>
            <a:pPr eaLnBrk="1" hangingPunct="1"/>
            <a:r>
              <a:rPr lang="en-GB"/>
              <a:t>of the following four sets of conditions:</a:t>
            </a:r>
          </a:p>
        </p:txBody>
      </p:sp>
      <p:grpSp>
        <p:nvGrpSpPr>
          <p:cNvPr id="2" name="Group 104"/>
          <p:cNvGrpSpPr>
            <a:grpSpLocks/>
          </p:cNvGrpSpPr>
          <p:nvPr/>
        </p:nvGrpSpPr>
        <p:grpSpPr bwMode="auto">
          <a:xfrm>
            <a:off x="312738" y="4121150"/>
            <a:ext cx="4162425" cy="2343150"/>
            <a:chOff x="312236" y="4121759"/>
            <a:chExt cx="4163034" cy="2342854"/>
          </a:xfrm>
        </p:grpSpPr>
        <p:sp>
          <p:nvSpPr>
            <p:cNvPr id="84" name="Rounded Rectangle 83"/>
            <p:cNvSpPr/>
            <p:nvPr/>
          </p:nvSpPr>
          <p:spPr>
            <a:xfrm>
              <a:off x="436079" y="4121759"/>
              <a:ext cx="3772452" cy="2087299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160" name="TextBox 88"/>
            <p:cNvSpPr txBox="1">
              <a:spLocks noChangeArrowheads="1"/>
            </p:cNvSpPr>
            <p:nvPr/>
          </p:nvSpPr>
          <p:spPr bwMode="auto">
            <a:xfrm>
              <a:off x="435449" y="4121759"/>
              <a:ext cx="377301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 b="1"/>
                <a:t>ASA</a:t>
              </a:r>
              <a:r>
                <a:rPr lang="en-GB"/>
                <a:t>:  two angles and the included side are the same</a:t>
              </a:r>
            </a:p>
          </p:txBody>
        </p:sp>
        <p:grpSp>
          <p:nvGrpSpPr>
            <p:cNvPr id="4161" name="Group 98"/>
            <p:cNvGrpSpPr>
              <a:grpSpLocks/>
            </p:cNvGrpSpPr>
            <p:nvPr/>
          </p:nvGrpSpPr>
          <p:grpSpPr bwMode="auto">
            <a:xfrm>
              <a:off x="312236" y="4499689"/>
              <a:ext cx="2536704" cy="1964924"/>
              <a:chOff x="340046" y="4499689"/>
              <a:chExt cx="2536704" cy="1964924"/>
            </a:xfrm>
          </p:grpSpPr>
          <p:sp>
            <p:nvSpPr>
              <p:cNvPr id="98" name="Arc 97"/>
              <p:cNvSpPr/>
              <p:nvPr/>
            </p:nvSpPr>
            <p:spPr>
              <a:xfrm>
                <a:off x="1962708" y="4499536"/>
                <a:ext cx="914534" cy="914285"/>
              </a:xfrm>
              <a:prstGeom prst="arc">
                <a:avLst>
                  <a:gd name="adj1" fmla="val 8889850"/>
                  <a:gd name="adj2" fmla="val 10803592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95" name="Arc 94"/>
              <p:cNvSpPr/>
              <p:nvPr/>
            </p:nvSpPr>
            <p:spPr>
              <a:xfrm>
                <a:off x="340046" y="5550328"/>
                <a:ext cx="914534" cy="914285"/>
              </a:xfrm>
              <a:prstGeom prst="arc">
                <a:avLst>
                  <a:gd name="adj1" fmla="val 17848110"/>
                  <a:gd name="adj2" fmla="val 19687123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cxnSp>
            <p:nvCxnSpPr>
              <p:cNvPr id="97" name="Straight Connector 96"/>
              <p:cNvCxnSpPr/>
              <p:nvPr/>
            </p:nvCxnSpPr>
            <p:spPr>
              <a:xfrm rot="16200000" flipH="1">
                <a:off x="1554682" y="5416980"/>
                <a:ext cx="155555" cy="111141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Freeform 91"/>
              <p:cNvSpPr/>
              <p:nvPr/>
            </p:nvSpPr>
            <p:spPr>
              <a:xfrm>
                <a:off x="797313" y="4923346"/>
                <a:ext cx="1622662" cy="1084125"/>
              </a:xfrm>
              <a:custGeom>
                <a:avLst/>
                <a:gdLst>
                  <a:gd name="connsiteX0" fmla="*/ 0 w 1622304"/>
                  <a:gd name="connsiteY0" fmla="*/ 1084672 h 1084672"/>
                  <a:gd name="connsiteX1" fmla="*/ 1622304 w 1622304"/>
                  <a:gd name="connsiteY1" fmla="*/ 46354 h 1084672"/>
                  <a:gd name="connsiteX2" fmla="*/ 593300 w 1622304"/>
                  <a:gd name="connsiteY2" fmla="*/ 0 h 1084672"/>
                  <a:gd name="connsiteX3" fmla="*/ 0 w 1622304"/>
                  <a:gd name="connsiteY3" fmla="*/ 1084672 h 1084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22304" h="1084672">
                    <a:moveTo>
                      <a:pt x="0" y="1084672"/>
                    </a:moveTo>
                    <a:lnTo>
                      <a:pt x="1622304" y="46354"/>
                    </a:lnTo>
                    <a:lnTo>
                      <a:pt x="593300" y="0"/>
                    </a:lnTo>
                    <a:lnTo>
                      <a:pt x="0" y="1084672"/>
                    </a:lnTo>
                    <a:close/>
                  </a:path>
                </a:pathLst>
              </a:cu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</p:grpSp>
        <p:grpSp>
          <p:nvGrpSpPr>
            <p:cNvPr id="4162" name="Group 99"/>
            <p:cNvGrpSpPr>
              <a:grpSpLocks/>
            </p:cNvGrpSpPr>
            <p:nvPr/>
          </p:nvGrpSpPr>
          <p:grpSpPr bwMode="auto">
            <a:xfrm>
              <a:off x="1929296" y="4485211"/>
              <a:ext cx="2545974" cy="1955653"/>
              <a:chOff x="1776896" y="4332811"/>
              <a:chExt cx="2545974" cy="1955653"/>
            </a:xfrm>
          </p:grpSpPr>
          <p:sp>
            <p:nvSpPr>
              <p:cNvPr id="101" name="Arc 100"/>
              <p:cNvSpPr/>
              <p:nvPr/>
            </p:nvSpPr>
            <p:spPr>
              <a:xfrm>
                <a:off x="3408336" y="4332851"/>
                <a:ext cx="914534" cy="914285"/>
              </a:xfrm>
              <a:prstGeom prst="arc">
                <a:avLst>
                  <a:gd name="adj1" fmla="val 8889850"/>
                  <a:gd name="adj2" fmla="val 10803592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02" name="Arc 101"/>
              <p:cNvSpPr/>
              <p:nvPr/>
            </p:nvSpPr>
            <p:spPr>
              <a:xfrm>
                <a:off x="1776148" y="5374119"/>
                <a:ext cx="914534" cy="914285"/>
              </a:xfrm>
              <a:prstGeom prst="arc">
                <a:avLst>
                  <a:gd name="adj1" fmla="val 17848110"/>
                  <a:gd name="adj2" fmla="val 19687123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cxnSp>
            <p:nvCxnSpPr>
              <p:cNvPr id="103" name="Straight Connector 102"/>
              <p:cNvCxnSpPr/>
              <p:nvPr/>
            </p:nvCxnSpPr>
            <p:spPr>
              <a:xfrm rot="16200000" flipH="1">
                <a:off x="2991577" y="5241564"/>
                <a:ext cx="153969" cy="111141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Freeform 103"/>
              <p:cNvSpPr/>
              <p:nvPr/>
            </p:nvSpPr>
            <p:spPr>
              <a:xfrm>
                <a:off x="2242941" y="4747136"/>
                <a:ext cx="1622662" cy="1084126"/>
              </a:xfrm>
              <a:custGeom>
                <a:avLst/>
                <a:gdLst>
                  <a:gd name="connsiteX0" fmla="*/ 0 w 1622304"/>
                  <a:gd name="connsiteY0" fmla="*/ 1084672 h 1084672"/>
                  <a:gd name="connsiteX1" fmla="*/ 1622304 w 1622304"/>
                  <a:gd name="connsiteY1" fmla="*/ 46354 h 1084672"/>
                  <a:gd name="connsiteX2" fmla="*/ 593300 w 1622304"/>
                  <a:gd name="connsiteY2" fmla="*/ 0 h 1084672"/>
                  <a:gd name="connsiteX3" fmla="*/ 0 w 1622304"/>
                  <a:gd name="connsiteY3" fmla="*/ 1084672 h 1084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22304" h="1084672">
                    <a:moveTo>
                      <a:pt x="0" y="1084672"/>
                    </a:moveTo>
                    <a:lnTo>
                      <a:pt x="1622304" y="46354"/>
                    </a:lnTo>
                    <a:lnTo>
                      <a:pt x="593300" y="0"/>
                    </a:lnTo>
                    <a:lnTo>
                      <a:pt x="0" y="1084672"/>
                    </a:lnTo>
                    <a:close/>
                  </a:path>
                </a:pathLst>
              </a:cu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</p:grpSp>
      </p:grpSp>
      <p:grpSp>
        <p:nvGrpSpPr>
          <p:cNvPr id="5" name="Group 153"/>
          <p:cNvGrpSpPr>
            <a:grpSpLocks/>
          </p:cNvGrpSpPr>
          <p:nvPr/>
        </p:nvGrpSpPr>
        <p:grpSpPr bwMode="auto">
          <a:xfrm>
            <a:off x="434975" y="1874838"/>
            <a:ext cx="3773488" cy="2087562"/>
            <a:chOff x="435448" y="1874177"/>
            <a:chExt cx="3773015" cy="2088003"/>
          </a:xfrm>
        </p:grpSpPr>
        <p:sp>
          <p:nvSpPr>
            <p:cNvPr id="83" name="Rounded Rectangle 82"/>
            <p:cNvSpPr/>
            <p:nvPr/>
          </p:nvSpPr>
          <p:spPr>
            <a:xfrm>
              <a:off x="435448" y="1874177"/>
              <a:ext cx="3773015" cy="2088003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/>
            </a:p>
          </p:txBody>
        </p:sp>
        <p:sp>
          <p:nvSpPr>
            <p:cNvPr id="4138" name="TextBox 86"/>
            <p:cNvSpPr txBox="1">
              <a:spLocks noChangeArrowheads="1"/>
            </p:cNvSpPr>
            <p:nvPr/>
          </p:nvSpPr>
          <p:spPr bwMode="auto">
            <a:xfrm>
              <a:off x="435449" y="1874177"/>
              <a:ext cx="377301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 b="1"/>
                <a:t>SSS</a:t>
              </a:r>
              <a:r>
                <a:rPr lang="en-GB"/>
                <a:t>:  three sides are equal</a:t>
              </a:r>
            </a:p>
          </p:txBody>
        </p:sp>
        <p:grpSp>
          <p:nvGrpSpPr>
            <p:cNvPr id="4139" name="Group 118"/>
            <p:cNvGrpSpPr>
              <a:grpSpLocks/>
            </p:cNvGrpSpPr>
            <p:nvPr/>
          </p:nvGrpSpPr>
          <p:grpSpPr bwMode="auto">
            <a:xfrm>
              <a:off x="741625" y="2456735"/>
              <a:ext cx="1566682" cy="1131026"/>
              <a:chOff x="741625" y="2456735"/>
              <a:chExt cx="1566682" cy="1131026"/>
            </a:xfrm>
          </p:grpSpPr>
          <p:sp>
            <p:nvSpPr>
              <p:cNvPr id="91" name="Freeform 90"/>
              <p:cNvSpPr/>
              <p:nvPr/>
            </p:nvSpPr>
            <p:spPr>
              <a:xfrm>
                <a:off x="741798" y="2456912"/>
                <a:ext cx="1566666" cy="1130539"/>
              </a:xfrm>
              <a:custGeom>
                <a:avLst/>
                <a:gdLst>
                  <a:gd name="connsiteX0" fmla="*/ 0 w 1566682"/>
                  <a:gd name="connsiteY0" fmla="*/ 676761 h 1131026"/>
                  <a:gd name="connsiteX1" fmla="*/ 732354 w 1566682"/>
                  <a:gd name="connsiteY1" fmla="*/ 0 h 1131026"/>
                  <a:gd name="connsiteX2" fmla="*/ 1566682 w 1566682"/>
                  <a:gd name="connsiteY2" fmla="*/ 1131026 h 1131026"/>
                  <a:gd name="connsiteX3" fmla="*/ 0 w 1566682"/>
                  <a:gd name="connsiteY3" fmla="*/ 676761 h 1131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6682" h="1131026">
                    <a:moveTo>
                      <a:pt x="0" y="676761"/>
                    </a:moveTo>
                    <a:lnTo>
                      <a:pt x="732354" y="0"/>
                    </a:lnTo>
                    <a:lnTo>
                      <a:pt x="1566682" y="1131026"/>
                    </a:lnTo>
                    <a:lnTo>
                      <a:pt x="0" y="676761"/>
                    </a:lnTo>
                    <a:close/>
                  </a:path>
                </a:pathLst>
              </a:cu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cxnSp>
            <p:nvCxnSpPr>
              <p:cNvPr id="107" name="Straight Connector 106"/>
              <p:cNvCxnSpPr/>
              <p:nvPr/>
            </p:nvCxnSpPr>
            <p:spPr>
              <a:xfrm rot="6420000">
                <a:off x="1308425" y="3331810"/>
                <a:ext cx="230236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52" name="Group 110"/>
              <p:cNvGrpSpPr>
                <a:grpSpLocks/>
              </p:cNvGrpSpPr>
              <p:nvPr/>
            </p:nvGrpSpPr>
            <p:grpSpPr bwMode="auto">
              <a:xfrm rot="3180000">
                <a:off x="1818092" y="2836154"/>
                <a:ext cx="65687" cy="231768"/>
                <a:chOff x="2335323" y="798074"/>
                <a:chExt cx="65687" cy="231768"/>
              </a:xfrm>
            </p:grpSpPr>
            <p:cxnSp>
              <p:nvCxnSpPr>
                <p:cNvPr id="112" name="Straight Connector 111"/>
                <p:cNvCxnSpPr/>
                <p:nvPr/>
              </p:nvCxnSpPr>
              <p:spPr>
                <a:xfrm rot="5400000">
                  <a:off x="2218134" y="912786"/>
                  <a:ext cx="231746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 rot="5400000">
                  <a:off x="2275307" y="908155"/>
                  <a:ext cx="231746" cy="1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53" name="Group 114"/>
              <p:cNvGrpSpPr>
                <a:grpSpLocks/>
              </p:cNvGrpSpPr>
              <p:nvPr/>
            </p:nvGrpSpPr>
            <p:grpSpPr bwMode="auto">
              <a:xfrm rot="-2460000">
                <a:off x="1097966" y="2628900"/>
                <a:ext cx="128670" cy="232562"/>
                <a:chOff x="2335323" y="797280"/>
                <a:chExt cx="128670" cy="232562"/>
              </a:xfrm>
            </p:grpSpPr>
            <p:cxnSp>
              <p:nvCxnSpPr>
                <p:cNvPr id="116" name="Straight Connector 115"/>
                <p:cNvCxnSpPr/>
                <p:nvPr/>
              </p:nvCxnSpPr>
              <p:spPr>
                <a:xfrm rot="5400000">
                  <a:off x="2212145" y="903690"/>
                  <a:ext cx="233411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rot="5400000">
                  <a:off x="2282801" y="903757"/>
                  <a:ext cx="235000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rot="5400000">
                  <a:off x="2348224" y="900582"/>
                  <a:ext cx="236588" cy="317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140" name="Group 119"/>
            <p:cNvGrpSpPr>
              <a:grpSpLocks/>
            </p:cNvGrpSpPr>
            <p:nvPr/>
          </p:nvGrpSpPr>
          <p:grpSpPr bwMode="auto">
            <a:xfrm>
              <a:off x="2253205" y="2419982"/>
              <a:ext cx="1566682" cy="1131026"/>
              <a:chOff x="741625" y="2456735"/>
              <a:chExt cx="1566682" cy="1131026"/>
            </a:xfrm>
          </p:grpSpPr>
          <p:sp>
            <p:nvSpPr>
              <p:cNvPr id="121" name="Freeform 120"/>
              <p:cNvSpPr/>
              <p:nvPr/>
            </p:nvSpPr>
            <p:spPr>
              <a:xfrm>
                <a:off x="741328" y="2457145"/>
                <a:ext cx="1566666" cy="1130539"/>
              </a:xfrm>
              <a:custGeom>
                <a:avLst/>
                <a:gdLst>
                  <a:gd name="connsiteX0" fmla="*/ 0 w 1566682"/>
                  <a:gd name="connsiteY0" fmla="*/ 676761 h 1131026"/>
                  <a:gd name="connsiteX1" fmla="*/ 732354 w 1566682"/>
                  <a:gd name="connsiteY1" fmla="*/ 0 h 1131026"/>
                  <a:gd name="connsiteX2" fmla="*/ 1566682 w 1566682"/>
                  <a:gd name="connsiteY2" fmla="*/ 1131026 h 1131026"/>
                  <a:gd name="connsiteX3" fmla="*/ 0 w 1566682"/>
                  <a:gd name="connsiteY3" fmla="*/ 676761 h 1131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6682" h="1131026">
                    <a:moveTo>
                      <a:pt x="0" y="676761"/>
                    </a:moveTo>
                    <a:lnTo>
                      <a:pt x="732354" y="0"/>
                    </a:lnTo>
                    <a:lnTo>
                      <a:pt x="1566682" y="1131026"/>
                    </a:lnTo>
                    <a:lnTo>
                      <a:pt x="0" y="676761"/>
                    </a:lnTo>
                    <a:close/>
                  </a:path>
                </a:pathLst>
              </a:cu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cxnSp>
            <p:nvCxnSpPr>
              <p:cNvPr id="122" name="Straight Connector 121"/>
              <p:cNvCxnSpPr/>
              <p:nvPr/>
            </p:nvCxnSpPr>
            <p:spPr>
              <a:xfrm rot="6420000">
                <a:off x="1307955" y="3332042"/>
                <a:ext cx="230237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43" name="Group 110"/>
              <p:cNvGrpSpPr>
                <a:grpSpLocks/>
              </p:cNvGrpSpPr>
              <p:nvPr/>
            </p:nvGrpSpPr>
            <p:grpSpPr bwMode="auto">
              <a:xfrm rot="3180000">
                <a:off x="1818092" y="2836154"/>
                <a:ext cx="65687" cy="231768"/>
                <a:chOff x="2335323" y="798074"/>
                <a:chExt cx="65687" cy="231768"/>
              </a:xfrm>
            </p:grpSpPr>
            <p:cxnSp>
              <p:nvCxnSpPr>
                <p:cNvPr id="128" name="Straight Connector 127"/>
                <p:cNvCxnSpPr/>
                <p:nvPr/>
              </p:nvCxnSpPr>
              <p:spPr>
                <a:xfrm rot="5400000">
                  <a:off x="2210723" y="917730"/>
                  <a:ext cx="231746" cy="1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 rot="5400000">
                  <a:off x="2274254" y="909937"/>
                  <a:ext cx="231746" cy="158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44" name="Group 114"/>
              <p:cNvGrpSpPr>
                <a:grpSpLocks/>
              </p:cNvGrpSpPr>
              <p:nvPr/>
            </p:nvGrpSpPr>
            <p:grpSpPr bwMode="auto">
              <a:xfrm rot="-2460000">
                <a:off x="1097966" y="2628900"/>
                <a:ext cx="128670" cy="232562"/>
                <a:chOff x="2335323" y="797280"/>
                <a:chExt cx="128670" cy="232562"/>
              </a:xfrm>
            </p:grpSpPr>
            <p:cxnSp>
              <p:nvCxnSpPr>
                <p:cNvPr id="125" name="Straight Connector 124"/>
                <p:cNvCxnSpPr/>
                <p:nvPr/>
              </p:nvCxnSpPr>
              <p:spPr>
                <a:xfrm rot="5400000">
                  <a:off x="2210167" y="901917"/>
                  <a:ext cx="235000" cy="1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 rot="5400000">
                  <a:off x="2281097" y="902582"/>
                  <a:ext cx="235000" cy="1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 rot="5400000">
                  <a:off x="2346194" y="900280"/>
                  <a:ext cx="235000" cy="1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2" name="Group 152"/>
          <p:cNvGrpSpPr>
            <a:grpSpLocks/>
          </p:cNvGrpSpPr>
          <p:nvPr/>
        </p:nvGrpSpPr>
        <p:grpSpPr bwMode="auto">
          <a:xfrm>
            <a:off x="4954588" y="1874838"/>
            <a:ext cx="3771900" cy="2197100"/>
            <a:chOff x="4954158" y="1874180"/>
            <a:chExt cx="3773015" cy="2198538"/>
          </a:xfrm>
        </p:grpSpPr>
        <p:sp>
          <p:nvSpPr>
            <p:cNvPr id="85" name="Rounded Rectangle 84"/>
            <p:cNvSpPr/>
            <p:nvPr/>
          </p:nvSpPr>
          <p:spPr>
            <a:xfrm>
              <a:off x="4954158" y="1874180"/>
              <a:ext cx="3773015" cy="208734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120" name="TextBox 87"/>
            <p:cNvSpPr txBox="1">
              <a:spLocks noChangeArrowheads="1"/>
            </p:cNvSpPr>
            <p:nvPr/>
          </p:nvSpPr>
          <p:spPr bwMode="auto">
            <a:xfrm>
              <a:off x="4954158" y="1874181"/>
              <a:ext cx="3773015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 b="1"/>
                <a:t>SAS</a:t>
              </a:r>
              <a:r>
                <a:rPr lang="en-GB"/>
                <a:t>:  two sides and the included angle are the same</a:t>
              </a:r>
            </a:p>
          </p:txBody>
        </p:sp>
        <p:grpSp>
          <p:nvGrpSpPr>
            <p:cNvPr id="4121" name="Group 143"/>
            <p:cNvGrpSpPr>
              <a:grpSpLocks/>
            </p:cNvGrpSpPr>
            <p:nvPr/>
          </p:nvGrpSpPr>
          <p:grpSpPr bwMode="auto">
            <a:xfrm>
              <a:off x="5117210" y="2595796"/>
              <a:ext cx="1854062" cy="1460614"/>
              <a:chOff x="5117210" y="2595796"/>
              <a:chExt cx="1854062" cy="1460614"/>
            </a:xfrm>
          </p:grpSpPr>
          <p:sp>
            <p:nvSpPr>
              <p:cNvPr id="143" name="Arc 142"/>
              <p:cNvSpPr>
                <a:spLocks noChangeAspect="1"/>
              </p:cNvSpPr>
              <p:nvPr/>
            </p:nvSpPr>
            <p:spPr>
              <a:xfrm>
                <a:off x="5511535" y="3416651"/>
                <a:ext cx="639952" cy="640182"/>
              </a:xfrm>
              <a:prstGeom prst="arc">
                <a:avLst>
                  <a:gd name="adj1" fmla="val 12649107"/>
                  <a:gd name="adj2" fmla="val 18837482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grpSp>
            <p:nvGrpSpPr>
              <p:cNvPr id="4131" name="Group 141"/>
              <p:cNvGrpSpPr>
                <a:grpSpLocks/>
              </p:cNvGrpSpPr>
              <p:nvPr/>
            </p:nvGrpSpPr>
            <p:grpSpPr bwMode="auto">
              <a:xfrm>
                <a:off x="5117210" y="2595796"/>
                <a:ext cx="1854062" cy="1140296"/>
                <a:chOff x="5117210" y="2595796"/>
                <a:chExt cx="1854062" cy="1140296"/>
              </a:xfrm>
            </p:grpSpPr>
            <p:sp>
              <p:nvSpPr>
                <p:cNvPr id="93" name="Freeform 92"/>
                <p:cNvSpPr/>
                <p:nvPr/>
              </p:nvSpPr>
              <p:spPr>
                <a:xfrm>
                  <a:off x="5117718" y="2595377"/>
                  <a:ext cx="1853161" cy="1140571"/>
                </a:xfrm>
                <a:custGeom>
                  <a:avLst/>
                  <a:gdLst>
                    <a:gd name="connsiteX0" fmla="*/ 0 w 1854062"/>
                    <a:gd name="connsiteY0" fmla="*/ 695302 h 1140296"/>
                    <a:gd name="connsiteX1" fmla="*/ 723084 w 1854062"/>
                    <a:gd name="connsiteY1" fmla="*/ 1140296 h 1140296"/>
                    <a:gd name="connsiteX2" fmla="*/ 1854062 w 1854062"/>
                    <a:gd name="connsiteY2" fmla="*/ 0 h 1140296"/>
                    <a:gd name="connsiteX3" fmla="*/ 0 w 1854062"/>
                    <a:gd name="connsiteY3" fmla="*/ 695302 h 1140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854062" h="1140296">
                      <a:moveTo>
                        <a:pt x="0" y="695302"/>
                      </a:moveTo>
                      <a:lnTo>
                        <a:pt x="723084" y="1140296"/>
                      </a:lnTo>
                      <a:lnTo>
                        <a:pt x="1854062" y="0"/>
                      </a:lnTo>
                      <a:lnTo>
                        <a:pt x="0" y="695302"/>
                      </a:lnTo>
                      <a:close/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cxnSp>
              <p:nvCxnSpPr>
                <p:cNvPr id="131" name="Straight Connector 130"/>
                <p:cNvCxnSpPr/>
                <p:nvPr/>
              </p:nvCxnSpPr>
              <p:spPr>
                <a:xfrm rot="7740000">
                  <a:off x="5359842" y="3522289"/>
                  <a:ext cx="231927" cy="1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134" name="Group 132"/>
                <p:cNvGrpSpPr>
                  <a:grpSpLocks/>
                </p:cNvGrpSpPr>
                <p:nvPr/>
              </p:nvGrpSpPr>
              <p:grpSpPr bwMode="auto">
                <a:xfrm rot="4380000">
                  <a:off x="6158723" y="3258307"/>
                  <a:ext cx="270343" cy="52780"/>
                  <a:chOff x="4892726" y="1553017"/>
                  <a:chExt cx="270343" cy="52780"/>
                </a:xfrm>
              </p:grpSpPr>
              <p:cxnSp>
                <p:nvCxnSpPr>
                  <p:cNvPr id="134" name="Straight Connector 133"/>
                  <p:cNvCxnSpPr/>
                  <p:nvPr/>
                </p:nvCxnSpPr>
                <p:spPr>
                  <a:xfrm rot="8580000">
                    <a:off x="4885784" y="1555731"/>
                    <a:ext cx="230338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5" name="Straight Connector 134"/>
                  <p:cNvCxnSpPr/>
                  <p:nvPr/>
                </p:nvCxnSpPr>
                <p:spPr>
                  <a:xfrm rot="8580000">
                    <a:off x="4930719" y="1604336"/>
                    <a:ext cx="230339" cy="158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4122" name="Group 144"/>
            <p:cNvGrpSpPr>
              <a:grpSpLocks/>
            </p:cNvGrpSpPr>
            <p:nvPr/>
          </p:nvGrpSpPr>
          <p:grpSpPr bwMode="auto">
            <a:xfrm>
              <a:off x="6559352" y="2612104"/>
              <a:ext cx="1854062" cy="1460614"/>
              <a:chOff x="5117210" y="2595796"/>
              <a:chExt cx="1854062" cy="1460614"/>
            </a:xfrm>
          </p:grpSpPr>
          <p:sp>
            <p:nvSpPr>
              <p:cNvPr id="146" name="Arc 145"/>
              <p:cNvSpPr>
                <a:spLocks noChangeAspect="1"/>
              </p:cNvSpPr>
              <p:nvPr/>
            </p:nvSpPr>
            <p:spPr>
              <a:xfrm>
                <a:off x="5511268" y="3416228"/>
                <a:ext cx="639952" cy="640182"/>
              </a:xfrm>
              <a:prstGeom prst="arc">
                <a:avLst>
                  <a:gd name="adj1" fmla="val 12649107"/>
                  <a:gd name="adj2" fmla="val 18837482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grpSp>
            <p:nvGrpSpPr>
              <p:cNvPr id="4124" name="Group 141"/>
              <p:cNvGrpSpPr>
                <a:grpSpLocks/>
              </p:cNvGrpSpPr>
              <p:nvPr/>
            </p:nvGrpSpPr>
            <p:grpSpPr bwMode="auto">
              <a:xfrm>
                <a:off x="5117210" y="2595796"/>
                <a:ext cx="1854062" cy="1140296"/>
                <a:chOff x="5117210" y="2595796"/>
                <a:chExt cx="1854062" cy="1140296"/>
              </a:xfrm>
            </p:grpSpPr>
            <p:sp>
              <p:nvSpPr>
                <p:cNvPr id="148" name="Freeform 147"/>
                <p:cNvSpPr/>
                <p:nvPr/>
              </p:nvSpPr>
              <p:spPr>
                <a:xfrm>
                  <a:off x="5117452" y="2596542"/>
                  <a:ext cx="1853161" cy="1138983"/>
                </a:xfrm>
                <a:custGeom>
                  <a:avLst/>
                  <a:gdLst>
                    <a:gd name="connsiteX0" fmla="*/ 0 w 1854062"/>
                    <a:gd name="connsiteY0" fmla="*/ 695302 h 1140296"/>
                    <a:gd name="connsiteX1" fmla="*/ 723084 w 1854062"/>
                    <a:gd name="connsiteY1" fmla="*/ 1140296 h 1140296"/>
                    <a:gd name="connsiteX2" fmla="*/ 1854062 w 1854062"/>
                    <a:gd name="connsiteY2" fmla="*/ 0 h 1140296"/>
                    <a:gd name="connsiteX3" fmla="*/ 0 w 1854062"/>
                    <a:gd name="connsiteY3" fmla="*/ 695302 h 1140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854062" h="1140296">
                      <a:moveTo>
                        <a:pt x="0" y="695302"/>
                      </a:moveTo>
                      <a:lnTo>
                        <a:pt x="723084" y="1140296"/>
                      </a:lnTo>
                      <a:lnTo>
                        <a:pt x="1854062" y="0"/>
                      </a:lnTo>
                      <a:lnTo>
                        <a:pt x="0" y="695302"/>
                      </a:lnTo>
                      <a:close/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cxnSp>
              <p:nvCxnSpPr>
                <p:cNvPr id="149" name="Straight Connector 148"/>
                <p:cNvCxnSpPr/>
                <p:nvPr/>
              </p:nvCxnSpPr>
              <p:spPr>
                <a:xfrm rot="7740000">
                  <a:off x="5359576" y="3521867"/>
                  <a:ext cx="231927" cy="1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127" name="Group 132"/>
                <p:cNvGrpSpPr>
                  <a:grpSpLocks/>
                </p:cNvGrpSpPr>
                <p:nvPr/>
              </p:nvGrpSpPr>
              <p:grpSpPr bwMode="auto">
                <a:xfrm rot="4380000">
                  <a:off x="6158723" y="3258307"/>
                  <a:ext cx="270343" cy="52780"/>
                  <a:chOff x="4892726" y="1553017"/>
                  <a:chExt cx="270343" cy="52780"/>
                </a:xfrm>
              </p:grpSpPr>
              <p:cxnSp>
                <p:nvCxnSpPr>
                  <p:cNvPr id="151" name="Straight Connector 150"/>
                  <p:cNvCxnSpPr/>
                  <p:nvPr/>
                </p:nvCxnSpPr>
                <p:spPr>
                  <a:xfrm rot="8580000">
                    <a:off x="4881307" y="1555229"/>
                    <a:ext cx="228750" cy="1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/>
                  <p:cNvCxnSpPr/>
                  <p:nvPr/>
                </p:nvCxnSpPr>
                <p:spPr>
                  <a:xfrm rot="8580000">
                    <a:off x="4921616" y="1602905"/>
                    <a:ext cx="231927" cy="1587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grpSp>
        <p:nvGrpSpPr>
          <p:cNvPr id="19" name="Group 171"/>
          <p:cNvGrpSpPr>
            <a:grpSpLocks/>
          </p:cNvGrpSpPr>
          <p:nvPr/>
        </p:nvGrpSpPr>
        <p:grpSpPr bwMode="auto">
          <a:xfrm>
            <a:off x="4954588" y="4121150"/>
            <a:ext cx="3771900" cy="1966913"/>
            <a:chOff x="4954158" y="4121759"/>
            <a:chExt cx="3773015" cy="1965600"/>
          </a:xfrm>
        </p:grpSpPr>
        <p:sp>
          <p:nvSpPr>
            <p:cNvPr id="86" name="Rounded Rectangle 85"/>
            <p:cNvSpPr/>
            <p:nvPr/>
          </p:nvSpPr>
          <p:spPr>
            <a:xfrm>
              <a:off x="4954158" y="4121759"/>
              <a:ext cx="3773015" cy="19656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0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104" name="TextBox 89"/>
            <p:cNvSpPr txBox="1">
              <a:spLocks noChangeArrowheads="1"/>
            </p:cNvSpPr>
            <p:nvPr/>
          </p:nvSpPr>
          <p:spPr bwMode="auto">
            <a:xfrm>
              <a:off x="4954158" y="4121759"/>
              <a:ext cx="3773015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 b="1"/>
                <a:t>RHS</a:t>
              </a:r>
              <a:r>
                <a:rPr lang="en-GB"/>
                <a:t>:  right-angled triangle with hypotenuse and one other side the same</a:t>
              </a:r>
            </a:p>
          </p:txBody>
        </p:sp>
        <p:grpSp>
          <p:nvGrpSpPr>
            <p:cNvPr id="4105" name="Group 155"/>
            <p:cNvGrpSpPr>
              <a:grpSpLocks/>
            </p:cNvGrpSpPr>
            <p:nvPr/>
          </p:nvGrpSpPr>
          <p:grpSpPr bwMode="auto">
            <a:xfrm>
              <a:off x="5117210" y="5045090"/>
              <a:ext cx="1677926" cy="929200"/>
              <a:chOff x="5117210" y="5045090"/>
              <a:chExt cx="1677926" cy="929200"/>
            </a:xfrm>
          </p:grpSpPr>
          <p:grpSp>
            <p:nvGrpSpPr>
              <p:cNvPr id="4113" name="Group 135"/>
              <p:cNvGrpSpPr>
                <a:grpSpLocks/>
              </p:cNvGrpSpPr>
              <p:nvPr/>
            </p:nvGrpSpPr>
            <p:grpSpPr bwMode="auto">
              <a:xfrm rot="-3309442">
                <a:off x="5751051" y="5812729"/>
                <a:ext cx="270343" cy="52780"/>
                <a:chOff x="4892726" y="1553017"/>
                <a:chExt cx="270343" cy="52780"/>
              </a:xfrm>
            </p:grpSpPr>
            <p:cxnSp>
              <p:nvCxnSpPr>
                <p:cNvPr id="137" name="Straight Connector 136"/>
                <p:cNvCxnSpPr/>
                <p:nvPr/>
              </p:nvCxnSpPr>
              <p:spPr>
                <a:xfrm rot="8580000">
                  <a:off x="4892929" y="1552388"/>
                  <a:ext cx="231620" cy="1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 rot="8580000">
                  <a:off x="4930856" y="1601317"/>
                  <a:ext cx="226860" cy="31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1" name="Straight Connector 140"/>
              <p:cNvCxnSpPr/>
              <p:nvPr/>
            </p:nvCxnSpPr>
            <p:spPr>
              <a:xfrm rot="7260000">
                <a:off x="5774455" y="5429778"/>
                <a:ext cx="23162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5" name="Rectangle 154"/>
              <p:cNvSpPr>
                <a:spLocks noChangeAspect="1"/>
              </p:cNvSpPr>
              <p:nvPr/>
            </p:nvSpPr>
            <p:spPr>
              <a:xfrm>
                <a:off x="5117718" y="5657433"/>
                <a:ext cx="182617" cy="18402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54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94" name="Right Triangle 93"/>
              <p:cNvSpPr/>
              <p:nvPr/>
            </p:nvSpPr>
            <p:spPr>
              <a:xfrm>
                <a:off x="5117718" y="5045067"/>
                <a:ext cx="1676896" cy="796393"/>
              </a:xfrm>
              <a:prstGeom prst="rtTriangl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</p:grpSp>
        <p:grpSp>
          <p:nvGrpSpPr>
            <p:cNvPr id="4106" name="Group 164"/>
            <p:cNvGrpSpPr>
              <a:grpSpLocks/>
            </p:cNvGrpSpPr>
            <p:nvPr/>
          </p:nvGrpSpPr>
          <p:grpSpPr bwMode="auto">
            <a:xfrm>
              <a:off x="6928996" y="5026957"/>
              <a:ext cx="1677926" cy="929200"/>
              <a:chOff x="5117210" y="5045090"/>
              <a:chExt cx="1677926" cy="929200"/>
            </a:xfrm>
          </p:grpSpPr>
          <p:grpSp>
            <p:nvGrpSpPr>
              <p:cNvPr id="4107" name="Group 135"/>
              <p:cNvGrpSpPr>
                <a:grpSpLocks/>
              </p:cNvGrpSpPr>
              <p:nvPr/>
            </p:nvGrpSpPr>
            <p:grpSpPr bwMode="auto">
              <a:xfrm rot="-3309442">
                <a:off x="5751051" y="5812729"/>
                <a:ext cx="270343" cy="52780"/>
                <a:chOff x="4892726" y="1553017"/>
                <a:chExt cx="270343" cy="52780"/>
              </a:xfrm>
            </p:grpSpPr>
            <p:cxnSp>
              <p:nvCxnSpPr>
                <p:cNvPr id="170" name="Straight Connector 169"/>
                <p:cNvCxnSpPr/>
                <p:nvPr/>
              </p:nvCxnSpPr>
              <p:spPr>
                <a:xfrm rot="8580000">
                  <a:off x="4897429" y="1541343"/>
                  <a:ext cx="226860" cy="1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 rot="8580000">
                  <a:off x="4937024" y="1597781"/>
                  <a:ext cx="230033" cy="158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7" name="Straight Connector 166"/>
              <p:cNvCxnSpPr/>
              <p:nvPr/>
            </p:nvCxnSpPr>
            <p:spPr>
              <a:xfrm rot="7260000">
                <a:off x="5774543" y="5430461"/>
                <a:ext cx="231620" cy="1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8" name="Rectangle 167"/>
              <p:cNvSpPr>
                <a:spLocks noChangeAspect="1"/>
              </p:cNvSpPr>
              <p:nvPr/>
            </p:nvSpPr>
            <p:spPr>
              <a:xfrm>
                <a:off x="5117806" y="5658115"/>
                <a:ext cx="182616" cy="18244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54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69" name="Right Triangle 168"/>
              <p:cNvSpPr/>
              <p:nvPr/>
            </p:nvSpPr>
            <p:spPr>
              <a:xfrm>
                <a:off x="5117806" y="5045750"/>
                <a:ext cx="1676896" cy="794806"/>
              </a:xfrm>
              <a:prstGeom prst="rtTriangle">
                <a:avLst/>
              </a:prstGeom>
              <a:noFill/>
              <a:ln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39"/>
          <p:cNvGrpSpPr>
            <a:grpSpLocks/>
          </p:cNvGrpSpPr>
          <p:nvPr/>
        </p:nvGrpSpPr>
        <p:grpSpPr bwMode="auto">
          <a:xfrm>
            <a:off x="3094038" y="2182813"/>
            <a:ext cx="2901950" cy="2894012"/>
            <a:chOff x="517525" y="2173288"/>
            <a:chExt cx="2901950" cy="2894012"/>
          </a:xfrm>
        </p:grpSpPr>
        <p:grpSp>
          <p:nvGrpSpPr>
            <p:cNvPr id="5131" name="Group 2"/>
            <p:cNvGrpSpPr>
              <a:grpSpLocks/>
            </p:cNvGrpSpPr>
            <p:nvPr/>
          </p:nvGrpSpPr>
          <p:grpSpPr bwMode="auto">
            <a:xfrm>
              <a:off x="535413" y="2176805"/>
              <a:ext cx="2881340" cy="2880374"/>
              <a:chOff x="2098" y="2574"/>
              <a:chExt cx="4536" cy="4536"/>
            </a:xfrm>
          </p:grpSpPr>
          <p:sp>
            <p:nvSpPr>
              <p:cNvPr id="5141" name="Line 3"/>
              <p:cNvSpPr>
                <a:spLocks noChangeShapeType="1"/>
              </p:cNvSpPr>
              <p:nvPr/>
            </p:nvSpPr>
            <p:spPr bwMode="auto">
              <a:xfrm flipH="1">
                <a:off x="2098" y="2574"/>
                <a:ext cx="0" cy="4536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5142" name="Line 4"/>
              <p:cNvSpPr>
                <a:spLocks noChangeShapeType="1"/>
              </p:cNvSpPr>
              <p:nvPr/>
            </p:nvSpPr>
            <p:spPr bwMode="auto">
              <a:xfrm>
                <a:off x="2665" y="2574"/>
                <a:ext cx="0" cy="4536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5143" name="Line 5"/>
              <p:cNvSpPr>
                <a:spLocks noChangeShapeType="1"/>
              </p:cNvSpPr>
              <p:nvPr/>
            </p:nvSpPr>
            <p:spPr bwMode="auto">
              <a:xfrm>
                <a:off x="3232" y="2574"/>
                <a:ext cx="0" cy="4536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5144" name="Line 6"/>
              <p:cNvSpPr>
                <a:spLocks noChangeShapeType="1"/>
              </p:cNvSpPr>
              <p:nvPr/>
            </p:nvSpPr>
            <p:spPr bwMode="auto">
              <a:xfrm>
                <a:off x="3799" y="2574"/>
                <a:ext cx="0" cy="4536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5145" name="Line 7"/>
              <p:cNvSpPr>
                <a:spLocks noChangeShapeType="1"/>
              </p:cNvSpPr>
              <p:nvPr/>
            </p:nvSpPr>
            <p:spPr bwMode="auto">
              <a:xfrm>
                <a:off x="4366" y="2574"/>
                <a:ext cx="0" cy="4536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5146" name="Line 8"/>
              <p:cNvSpPr>
                <a:spLocks noChangeShapeType="1"/>
              </p:cNvSpPr>
              <p:nvPr/>
            </p:nvSpPr>
            <p:spPr bwMode="auto">
              <a:xfrm>
                <a:off x="4933" y="2574"/>
                <a:ext cx="0" cy="4536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5147" name="Line 9"/>
              <p:cNvSpPr>
                <a:spLocks noChangeShapeType="1"/>
              </p:cNvSpPr>
              <p:nvPr/>
            </p:nvSpPr>
            <p:spPr bwMode="auto">
              <a:xfrm>
                <a:off x="5500" y="2574"/>
                <a:ext cx="0" cy="4536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5148" name="Line 10"/>
              <p:cNvSpPr>
                <a:spLocks noChangeShapeType="1"/>
              </p:cNvSpPr>
              <p:nvPr/>
            </p:nvSpPr>
            <p:spPr bwMode="auto">
              <a:xfrm>
                <a:off x="6067" y="2574"/>
                <a:ext cx="0" cy="4536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5149" name="Line 11"/>
              <p:cNvSpPr>
                <a:spLocks noChangeShapeType="1"/>
              </p:cNvSpPr>
              <p:nvPr/>
            </p:nvSpPr>
            <p:spPr bwMode="auto">
              <a:xfrm>
                <a:off x="6634" y="2574"/>
                <a:ext cx="0" cy="4536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5150" name="Line 12"/>
              <p:cNvSpPr>
                <a:spLocks noChangeShapeType="1"/>
              </p:cNvSpPr>
              <p:nvPr/>
            </p:nvSpPr>
            <p:spPr bwMode="auto">
              <a:xfrm>
                <a:off x="2098" y="2574"/>
                <a:ext cx="4536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5151" name="Line 13"/>
              <p:cNvSpPr>
                <a:spLocks noChangeShapeType="1"/>
              </p:cNvSpPr>
              <p:nvPr/>
            </p:nvSpPr>
            <p:spPr bwMode="auto">
              <a:xfrm>
                <a:off x="2098" y="3141"/>
                <a:ext cx="4536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5152" name="Line 14"/>
              <p:cNvSpPr>
                <a:spLocks noChangeShapeType="1"/>
              </p:cNvSpPr>
              <p:nvPr/>
            </p:nvSpPr>
            <p:spPr bwMode="auto">
              <a:xfrm>
                <a:off x="2098" y="3708"/>
                <a:ext cx="4536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5153" name="Line 15"/>
              <p:cNvSpPr>
                <a:spLocks noChangeShapeType="1"/>
              </p:cNvSpPr>
              <p:nvPr/>
            </p:nvSpPr>
            <p:spPr bwMode="auto">
              <a:xfrm>
                <a:off x="2098" y="4275"/>
                <a:ext cx="4536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5154" name="Line 16"/>
              <p:cNvSpPr>
                <a:spLocks noChangeShapeType="1"/>
              </p:cNvSpPr>
              <p:nvPr/>
            </p:nvSpPr>
            <p:spPr bwMode="auto">
              <a:xfrm>
                <a:off x="2098" y="4842"/>
                <a:ext cx="4536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5155" name="Line 17"/>
              <p:cNvSpPr>
                <a:spLocks noChangeShapeType="1"/>
              </p:cNvSpPr>
              <p:nvPr/>
            </p:nvSpPr>
            <p:spPr bwMode="auto">
              <a:xfrm>
                <a:off x="2098" y="5409"/>
                <a:ext cx="4536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5156" name="Line 18"/>
              <p:cNvSpPr>
                <a:spLocks noChangeShapeType="1"/>
              </p:cNvSpPr>
              <p:nvPr/>
            </p:nvSpPr>
            <p:spPr bwMode="auto">
              <a:xfrm>
                <a:off x="2098" y="5976"/>
                <a:ext cx="4536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5157" name="Line 19"/>
              <p:cNvSpPr>
                <a:spLocks noChangeShapeType="1"/>
              </p:cNvSpPr>
              <p:nvPr/>
            </p:nvSpPr>
            <p:spPr bwMode="auto">
              <a:xfrm>
                <a:off x="2098" y="6543"/>
                <a:ext cx="4536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5158" name="Line 20"/>
              <p:cNvSpPr>
                <a:spLocks noChangeShapeType="1"/>
              </p:cNvSpPr>
              <p:nvPr/>
            </p:nvSpPr>
            <p:spPr bwMode="auto">
              <a:xfrm>
                <a:off x="2098" y="7110"/>
                <a:ext cx="4536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</p:grpSp>
        <p:sp>
          <p:nvSpPr>
            <p:cNvPr id="103" name="Freeform 102"/>
            <p:cNvSpPr/>
            <p:nvPr/>
          </p:nvSpPr>
          <p:spPr bwMode="auto">
            <a:xfrm>
              <a:off x="530225" y="2173288"/>
              <a:ext cx="1082675" cy="357187"/>
            </a:xfrm>
            <a:custGeom>
              <a:avLst/>
              <a:gdLst>
                <a:gd name="connsiteX0" fmla="*/ 0 w 1082209"/>
                <a:gd name="connsiteY0" fmla="*/ 357770 h 357770"/>
                <a:gd name="connsiteX1" fmla="*/ 357755 w 1082209"/>
                <a:gd name="connsiteY1" fmla="*/ 0 h 357770"/>
                <a:gd name="connsiteX2" fmla="*/ 1082209 w 1082209"/>
                <a:gd name="connsiteY2" fmla="*/ 357770 h 357770"/>
                <a:gd name="connsiteX3" fmla="*/ 0 w 1082209"/>
                <a:gd name="connsiteY3" fmla="*/ 357770 h 357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2209" h="357770">
                  <a:moveTo>
                    <a:pt x="0" y="357770"/>
                  </a:moveTo>
                  <a:lnTo>
                    <a:pt x="357755" y="0"/>
                  </a:lnTo>
                  <a:lnTo>
                    <a:pt x="1082209" y="357770"/>
                  </a:lnTo>
                  <a:lnTo>
                    <a:pt x="0" y="357770"/>
                  </a:lnTo>
                  <a:close/>
                </a:path>
              </a:pathLst>
            </a:custGeom>
            <a:solidFill>
              <a:srgbClr val="69FFFF"/>
            </a:solidFill>
            <a:ln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/>
            </a:p>
          </p:txBody>
        </p:sp>
        <p:sp>
          <p:nvSpPr>
            <p:cNvPr id="104" name="Freeform 103"/>
            <p:cNvSpPr/>
            <p:nvPr/>
          </p:nvSpPr>
          <p:spPr bwMode="auto">
            <a:xfrm rot="16200000">
              <a:off x="2693987" y="2538413"/>
              <a:ext cx="1082675" cy="358775"/>
            </a:xfrm>
            <a:custGeom>
              <a:avLst/>
              <a:gdLst>
                <a:gd name="connsiteX0" fmla="*/ 0 w 1082209"/>
                <a:gd name="connsiteY0" fmla="*/ 357770 h 357770"/>
                <a:gd name="connsiteX1" fmla="*/ 357755 w 1082209"/>
                <a:gd name="connsiteY1" fmla="*/ 0 h 357770"/>
                <a:gd name="connsiteX2" fmla="*/ 1082209 w 1082209"/>
                <a:gd name="connsiteY2" fmla="*/ 357770 h 357770"/>
                <a:gd name="connsiteX3" fmla="*/ 0 w 1082209"/>
                <a:gd name="connsiteY3" fmla="*/ 357770 h 357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2209" h="357770">
                  <a:moveTo>
                    <a:pt x="0" y="357770"/>
                  </a:moveTo>
                  <a:lnTo>
                    <a:pt x="357755" y="0"/>
                  </a:lnTo>
                  <a:lnTo>
                    <a:pt x="1082209" y="357770"/>
                  </a:lnTo>
                  <a:lnTo>
                    <a:pt x="0" y="357770"/>
                  </a:lnTo>
                  <a:close/>
                </a:path>
              </a:pathLst>
            </a:cu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/>
            </a:p>
          </p:txBody>
        </p:sp>
        <p:sp>
          <p:nvSpPr>
            <p:cNvPr id="105" name="Freeform 104"/>
            <p:cNvSpPr/>
            <p:nvPr/>
          </p:nvSpPr>
          <p:spPr bwMode="auto">
            <a:xfrm rot="5400000" flipV="1">
              <a:off x="2693987" y="3976688"/>
              <a:ext cx="1082675" cy="358775"/>
            </a:xfrm>
            <a:custGeom>
              <a:avLst/>
              <a:gdLst>
                <a:gd name="connsiteX0" fmla="*/ 0 w 1082209"/>
                <a:gd name="connsiteY0" fmla="*/ 357770 h 357770"/>
                <a:gd name="connsiteX1" fmla="*/ 357755 w 1082209"/>
                <a:gd name="connsiteY1" fmla="*/ 0 h 357770"/>
                <a:gd name="connsiteX2" fmla="*/ 1082209 w 1082209"/>
                <a:gd name="connsiteY2" fmla="*/ 357770 h 357770"/>
                <a:gd name="connsiteX3" fmla="*/ 0 w 1082209"/>
                <a:gd name="connsiteY3" fmla="*/ 357770 h 357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2209" h="357770">
                  <a:moveTo>
                    <a:pt x="0" y="357770"/>
                  </a:moveTo>
                  <a:lnTo>
                    <a:pt x="357755" y="0"/>
                  </a:lnTo>
                  <a:lnTo>
                    <a:pt x="1082209" y="357770"/>
                  </a:lnTo>
                  <a:lnTo>
                    <a:pt x="0" y="357770"/>
                  </a:lnTo>
                  <a:close/>
                </a:path>
              </a:pathLst>
            </a:cu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6" name="Freeform 105"/>
            <p:cNvSpPr/>
            <p:nvPr/>
          </p:nvSpPr>
          <p:spPr bwMode="auto">
            <a:xfrm>
              <a:off x="1616075" y="3630613"/>
              <a:ext cx="1082675" cy="357187"/>
            </a:xfrm>
            <a:custGeom>
              <a:avLst/>
              <a:gdLst>
                <a:gd name="connsiteX0" fmla="*/ 0 w 1082209"/>
                <a:gd name="connsiteY0" fmla="*/ 357770 h 357770"/>
                <a:gd name="connsiteX1" fmla="*/ 357755 w 1082209"/>
                <a:gd name="connsiteY1" fmla="*/ 0 h 357770"/>
                <a:gd name="connsiteX2" fmla="*/ 1082209 w 1082209"/>
                <a:gd name="connsiteY2" fmla="*/ 357770 h 357770"/>
                <a:gd name="connsiteX3" fmla="*/ 0 w 1082209"/>
                <a:gd name="connsiteY3" fmla="*/ 357770 h 357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2209" h="357770">
                  <a:moveTo>
                    <a:pt x="0" y="357770"/>
                  </a:moveTo>
                  <a:lnTo>
                    <a:pt x="357755" y="0"/>
                  </a:lnTo>
                  <a:lnTo>
                    <a:pt x="1082209" y="357770"/>
                  </a:lnTo>
                  <a:lnTo>
                    <a:pt x="0" y="357770"/>
                  </a:lnTo>
                  <a:close/>
                </a:path>
              </a:pathLst>
            </a:cu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/>
            </a:p>
          </p:txBody>
        </p:sp>
        <p:sp>
          <p:nvSpPr>
            <p:cNvPr id="107" name="Freeform 106"/>
            <p:cNvSpPr/>
            <p:nvPr/>
          </p:nvSpPr>
          <p:spPr bwMode="auto">
            <a:xfrm flipH="1">
              <a:off x="1979612" y="2179638"/>
              <a:ext cx="1082675" cy="357187"/>
            </a:xfrm>
            <a:custGeom>
              <a:avLst/>
              <a:gdLst>
                <a:gd name="connsiteX0" fmla="*/ 0 w 1082209"/>
                <a:gd name="connsiteY0" fmla="*/ 357770 h 357770"/>
                <a:gd name="connsiteX1" fmla="*/ 357755 w 1082209"/>
                <a:gd name="connsiteY1" fmla="*/ 0 h 357770"/>
                <a:gd name="connsiteX2" fmla="*/ 1082209 w 1082209"/>
                <a:gd name="connsiteY2" fmla="*/ 357770 h 357770"/>
                <a:gd name="connsiteX3" fmla="*/ 0 w 1082209"/>
                <a:gd name="connsiteY3" fmla="*/ 357770 h 357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2209" h="357770">
                  <a:moveTo>
                    <a:pt x="0" y="357770"/>
                  </a:moveTo>
                  <a:lnTo>
                    <a:pt x="357755" y="0"/>
                  </a:lnTo>
                  <a:lnTo>
                    <a:pt x="1082209" y="357770"/>
                  </a:lnTo>
                  <a:lnTo>
                    <a:pt x="0" y="357770"/>
                  </a:lnTo>
                  <a:close/>
                </a:path>
              </a:pathLst>
            </a:cu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/>
            </a:p>
          </p:txBody>
        </p:sp>
        <p:sp>
          <p:nvSpPr>
            <p:cNvPr id="108" name="Freeform 107"/>
            <p:cNvSpPr/>
            <p:nvPr/>
          </p:nvSpPr>
          <p:spPr bwMode="auto">
            <a:xfrm flipH="1">
              <a:off x="1979612" y="4705350"/>
              <a:ext cx="1439863" cy="357188"/>
            </a:xfrm>
            <a:custGeom>
              <a:avLst/>
              <a:gdLst>
                <a:gd name="connsiteX0" fmla="*/ 0 w 1439965"/>
                <a:gd name="connsiteY0" fmla="*/ 357769 h 357769"/>
                <a:gd name="connsiteX1" fmla="*/ 348811 w 1439965"/>
                <a:gd name="connsiteY1" fmla="*/ 0 h 357769"/>
                <a:gd name="connsiteX2" fmla="*/ 1439965 w 1439965"/>
                <a:gd name="connsiteY2" fmla="*/ 357769 h 357769"/>
                <a:gd name="connsiteX3" fmla="*/ 0 w 1439965"/>
                <a:gd name="connsiteY3" fmla="*/ 357769 h 357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9965" h="357769">
                  <a:moveTo>
                    <a:pt x="0" y="357769"/>
                  </a:moveTo>
                  <a:lnTo>
                    <a:pt x="348811" y="0"/>
                  </a:lnTo>
                  <a:lnTo>
                    <a:pt x="1439965" y="357769"/>
                  </a:lnTo>
                  <a:lnTo>
                    <a:pt x="0" y="357769"/>
                  </a:lnTo>
                  <a:close/>
                </a:path>
              </a:pathLst>
            </a:cu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09" name="Freeform 108"/>
            <p:cNvSpPr/>
            <p:nvPr/>
          </p:nvSpPr>
          <p:spPr bwMode="auto">
            <a:xfrm flipV="1">
              <a:off x="517525" y="2890838"/>
              <a:ext cx="2163762" cy="733425"/>
            </a:xfrm>
            <a:custGeom>
              <a:avLst/>
              <a:gdLst>
                <a:gd name="connsiteX0" fmla="*/ 0 w 2164419"/>
                <a:gd name="connsiteY0" fmla="*/ 733428 h 733428"/>
                <a:gd name="connsiteX1" fmla="*/ 715510 w 2164419"/>
                <a:gd name="connsiteY1" fmla="*/ 0 h 733428"/>
                <a:gd name="connsiteX2" fmla="*/ 2164419 w 2164419"/>
                <a:gd name="connsiteY2" fmla="*/ 733428 h 733428"/>
                <a:gd name="connsiteX3" fmla="*/ 0 w 2164419"/>
                <a:gd name="connsiteY3" fmla="*/ 733428 h 733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4419" h="733428">
                  <a:moveTo>
                    <a:pt x="0" y="733428"/>
                  </a:moveTo>
                  <a:lnTo>
                    <a:pt x="715510" y="0"/>
                  </a:lnTo>
                  <a:lnTo>
                    <a:pt x="2164419" y="733428"/>
                  </a:lnTo>
                  <a:lnTo>
                    <a:pt x="0" y="733428"/>
                  </a:lnTo>
                  <a:close/>
                </a:path>
              </a:pathLst>
            </a:cu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/>
            </a:p>
          </p:txBody>
        </p:sp>
        <p:sp>
          <p:nvSpPr>
            <p:cNvPr id="110" name="Freeform 109"/>
            <p:cNvSpPr/>
            <p:nvPr/>
          </p:nvSpPr>
          <p:spPr bwMode="auto">
            <a:xfrm>
              <a:off x="534987" y="4343400"/>
              <a:ext cx="1065213" cy="723900"/>
            </a:xfrm>
            <a:custGeom>
              <a:avLst/>
              <a:gdLst>
                <a:gd name="connsiteX0" fmla="*/ 0 w 1064322"/>
                <a:gd name="connsiteY0" fmla="*/ 0 h 724484"/>
                <a:gd name="connsiteX1" fmla="*/ 375643 w 1064322"/>
                <a:gd name="connsiteY1" fmla="*/ 724484 h 724484"/>
                <a:gd name="connsiteX2" fmla="*/ 1064322 w 1064322"/>
                <a:gd name="connsiteY2" fmla="*/ 0 h 724484"/>
                <a:gd name="connsiteX3" fmla="*/ 0 w 1064322"/>
                <a:gd name="connsiteY3" fmla="*/ 0 h 724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4322" h="724484">
                  <a:moveTo>
                    <a:pt x="0" y="0"/>
                  </a:moveTo>
                  <a:lnTo>
                    <a:pt x="375643" y="724484"/>
                  </a:lnTo>
                  <a:lnTo>
                    <a:pt x="1064322" y="0"/>
                  </a:lnTo>
                  <a:lnTo>
                    <a:pt x="0" y="0"/>
                  </a:lnTo>
                  <a:close/>
                </a:path>
              </a:pathLst>
            </a:cu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5140" name="TextBox 110"/>
            <p:cNvSpPr txBox="1">
              <a:spLocks noChangeArrowheads="1"/>
            </p:cNvSpPr>
            <p:nvPr/>
          </p:nvSpPr>
          <p:spPr bwMode="auto">
            <a:xfrm>
              <a:off x="719890" y="2179001"/>
              <a:ext cx="351381" cy="369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/>
                <a:t>A</a:t>
              </a:r>
            </a:p>
          </p:txBody>
        </p:sp>
      </p:grpSp>
      <p:sp>
        <p:nvSpPr>
          <p:cNvPr id="5123" name="TextBox 119"/>
          <p:cNvSpPr txBox="1">
            <a:spLocks noChangeArrowheads="1"/>
          </p:cNvSpPr>
          <p:nvPr/>
        </p:nvSpPr>
        <p:spPr bwMode="auto">
          <a:xfrm>
            <a:off x="2235200" y="1373188"/>
            <a:ext cx="46624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Which triangles are congruent to triangle A?</a:t>
            </a:r>
          </a:p>
        </p:txBody>
      </p:sp>
      <p:pic>
        <p:nvPicPr>
          <p:cNvPr id="43" name="Picture 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113" y="3749675"/>
            <a:ext cx="51911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163" y="3609975"/>
            <a:ext cx="5175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0" y="2606675"/>
            <a:ext cx="51911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25" y="2171700"/>
            <a:ext cx="51911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463" y="3021013"/>
            <a:ext cx="5175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0" y="4406900"/>
            <a:ext cx="5175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706938"/>
            <a:ext cx="5175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59"/>
          <p:cNvSpPr txBox="1">
            <a:spLocks noChangeArrowheads="1"/>
          </p:cNvSpPr>
          <p:nvPr/>
        </p:nvSpPr>
        <p:spPr bwMode="auto">
          <a:xfrm>
            <a:off x="277813" y="1260475"/>
            <a:ext cx="18145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/>
              <a:t>Similar shapes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77813" y="3789363"/>
            <a:ext cx="5070475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cs typeface="Arial" pitchFamily="34" charset="0"/>
              </a:rPr>
              <a:t>In similar shapes:</a:t>
            </a:r>
          </a:p>
          <a:p>
            <a:pPr lvl="1">
              <a:buFont typeface="Arial"/>
              <a:buChar char="•"/>
              <a:defRPr/>
            </a:pPr>
            <a:r>
              <a:rPr lang="en-GB" dirty="0">
                <a:cs typeface="Arial" pitchFamily="34" charset="0"/>
              </a:rPr>
              <a:t>  corresponding angles are equal</a:t>
            </a:r>
          </a:p>
          <a:p>
            <a:pPr lvl="1">
              <a:buFont typeface="Arial"/>
              <a:buChar char="•"/>
              <a:defRPr/>
            </a:pPr>
            <a:r>
              <a:rPr lang="en-GB" dirty="0">
                <a:cs typeface="Arial" pitchFamily="34" charset="0"/>
              </a:rPr>
              <a:t>  corresponding sides are in the same ratio</a:t>
            </a:r>
          </a:p>
        </p:txBody>
      </p:sp>
      <p:sp>
        <p:nvSpPr>
          <p:cNvPr id="6148" name="TextBox 91"/>
          <p:cNvSpPr txBox="1">
            <a:spLocks noChangeArrowheads="1"/>
          </p:cNvSpPr>
          <p:nvPr/>
        </p:nvSpPr>
        <p:spPr bwMode="auto">
          <a:xfrm>
            <a:off x="277813" y="1990725"/>
            <a:ext cx="3970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These two quadrilaterals are </a:t>
            </a:r>
            <a:r>
              <a:rPr lang="en-GB" b="1"/>
              <a:t>similar</a:t>
            </a:r>
            <a:r>
              <a:rPr lang="en-GB"/>
              <a:t>.</a:t>
            </a:r>
          </a:p>
        </p:txBody>
      </p:sp>
      <p:graphicFrame>
        <p:nvGraphicFramePr>
          <p:cNvPr id="94" name="Object 2"/>
          <p:cNvGraphicFramePr>
            <a:graphicFrameLocks noChangeAspect="1"/>
          </p:cNvGraphicFramePr>
          <p:nvPr/>
        </p:nvGraphicFramePr>
        <p:xfrm>
          <a:off x="1276350" y="2846388"/>
          <a:ext cx="21971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Equation" r:id="rId3" imgW="2197100" imgH="584200" progId="Equation.DSMT4">
                  <p:embed/>
                </p:oleObj>
              </mc:Choice>
              <mc:Fallback>
                <p:oleObj name="Equation" r:id="rId3" imgW="2197100" imgH="584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350" y="2846388"/>
                        <a:ext cx="21971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50" name="Group 120"/>
          <p:cNvGrpSpPr>
            <a:grpSpLocks/>
          </p:cNvGrpSpPr>
          <p:nvPr/>
        </p:nvGrpSpPr>
        <p:grpSpPr bwMode="auto">
          <a:xfrm>
            <a:off x="5497513" y="1620838"/>
            <a:ext cx="3584575" cy="2898775"/>
            <a:chOff x="5094754" y="1620781"/>
            <a:chExt cx="3584069" cy="2898457"/>
          </a:xfrm>
        </p:grpSpPr>
        <p:grpSp>
          <p:nvGrpSpPr>
            <p:cNvPr id="6152" name="Group 47"/>
            <p:cNvGrpSpPr>
              <a:grpSpLocks/>
            </p:cNvGrpSpPr>
            <p:nvPr/>
          </p:nvGrpSpPr>
          <p:grpSpPr bwMode="auto">
            <a:xfrm>
              <a:off x="5446132" y="1630147"/>
              <a:ext cx="2881313" cy="2879725"/>
              <a:chOff x="2098" y="2574"/>
              <a:chExt cx="4536" cy="4536"/>
            </a:xfrm>
          </p:grpSpPr>
          <p:sp>
            <p:nvSpPr>
              <p:cNvPr id="6171" name="Line 3"/>
              <p:cNvSpPr>
                <a:spLocks noChangeShapeType="1"/>
              </p:cNvSpPr>
              <p:nvPr/>
            </p:nvSpPr>
            <p:spPr bwMode="auto">
              <a:xfrm flipH="1">
                <a:off x="2098" y="2574"/>
                <a:ext cx="0" cy="4536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6172" name="Line 4"/>
              <p:cNvSpPr>
                <a:spLocks noChangeShapeType="1"/>
              </p:cNvSpPr>
              <p:nvPr/>
            </p:nvSpPr>
            <p:spPr bwMode="auto">
              <a:xfrm>
                <a:off x="2665" y="2574"/>
                <a:ext cx="0" cy="4536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6173" name="Line 5"/>
              <p:cNvSpPr>
                <a:spLocks noChangeShapeType="1"/>
              </p:cNvSpPr>
              <p:nvPr/>
            </p:nvSpPr>
            <p:spPr bwMode="auto">
              <a:xfrm>
                <a:off x="3232" y="2574"/>
                <a:ext cx="0" cy="4536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6174" name="Line 6"/>
              <p:cNvSpPr>
                <a:spLocks noChangeShapeType="1"/>
              </p:cNvSpPr>
              <p:nvPr/>
            </p:nvSpPr>
            <p:spPr bwMode="auto">
              <a:xfrm>
                <a:off x="3799" y="2574"/>
                <a:ext cx="0" cy="4536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6175" name="Line 7"/>
              <p:cNvSpPr>
                <a:spLocks noChangeShapeType="1"/>
              </p:cNvSpPr>
              <p:nvPr/>
            </p:nvSpPr>
            <p:spPr bwMode="auto">
              <a:xfrm>
                <a:off x="4366" y="2574"/>
                <a:ext cx="0" cy="4536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6176" name="Line 8"/>
              <p:cNvSpPr>
                <a:spLocks noChangeShapeType="1"/>
              </p:cNvSpPr>
              <p:nvPr/>
            </p:nvSpPr>
            <p:spPr bwMode="auto">
              <a:xfrm>
                <a:off x="4933" y="2574"/>
                <a:ext cx="0" cy="4536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6177" name="Line 9"/>
              <p:cNvSpPr>
                <a:spLocks noChangeShapeType="1"/>
              </p:cNvSpPr>
              <p:nvPr/>
            </p:nvSpPr>
            <p:spPr bwMode="auto">
              <a:xfrm>
                <a:off x="5500" y="2574"/>
                <a:ext cx="0" cy="4536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6178" name="Line 10"/>
              <p:cNvSpPr>
                <a:spLocks noChangeShapeType="1"/>
              </p:cNvSpPr>
              <p:nvPr/>
            </p:nvSpPr>
            <p:spPr bwMode="auto">
              <a:xfrm>
                <a:off x="6067" y="2574"/>
                <a:ext cx="0" cy="4536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6179" name="Line 11"/>
              <p:cNvSpPr>
                <a:spLocks noChangeShapeType="1"/>
              </p:cNvSpPr>
              <p:nvPr/>
            </p:nvSpPr>
            <p:spPr bwMode="auto">
              <a:xfrm>
                <a:off x="6634" y="2574"/>
                <a:ext cx="0" cy="4536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6180" name="Line 12"/>
              <p:cNvSpPr>
                <a:spLocks noChangeShapeType="1"/>
              </p:cNvSpPr>
              <p:nvPr/>
            </p:nvSpPr>
            <p:spPr bwMode="auto">
              <a:xfrm>
                <a:off x="2098" y="2574"/>
                <a:ext cx="4536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6181" name="Line 13"/>
              <p:cNvSpPr>
                <a:spLocks noChangeShapeType="1"/>
              </p:cNvSpPr>
              <p:nvPr/>
            </p:nvSpPr>
            <p:spPr bwMode="auto">
              <a:xfrm>
                <a:off x="2098" y="3141"/>
                <a:ext cx="4536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6182" name="Line 14"/>
              <p:cNvSpPr>
                <a:spLocks noChangeShapeType="1"/>
              </p:cNvSpPr>
              <p:nvPr/>
            </p:nvSpPr>
            <p:spPr bwMode="auto">
              <a:xfrm>
                <a:off x="2098" y="3708"/>
                <a:ext cx="4536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6183" name="Line 15"/>
              <p:cNvSpPr>
                <a:spLocks noChangeShapeType="1"/>
              </p:cNvSpPr>
              <p:nvPr/>
            </p:nvSpPr>
            <p:spPr bwMode="auto">
              <a:xfrm>
                <a:off x="2098" y="4275"/>
                <a:ext cx="4536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6184" name="Line 16"/>
              <p:cNvSpPr>
                <a:spLocks noChangeShapeType="1"/>
              </p:cNvSpPr>
              <p:nvPr/>
            </p:nvSpPr>
            <p:spPr bwMode="auto">
              <a:xfrm>
                <a:off x="2098" y="4842"/>
                <a:ext cx="4536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6185" name="Line 17"/>
              <p:cNvSpPr>
                <a:spLocks noChangeShapeType="1"/>
              </p:cNvSpPr>
              <p:nvPr/>
            </p:nvSpPr>
            <p:spPr bwMode="auto">
              <a:xfrm>
                <a:off x="2098" y="5409"/>
                <a:ext cx="4536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6186" name="Line 18"/>
              <p:cNvSpPr>
                <a:spLocks noChangeShapeType="1"/>
              </p:cNvSpPr>
              <p:nvPr/>
            </p:nvSpPr>
            <p:spPr bwMode="auto">
              <a:xfrm>
                <a:off x="2098" y="5976"/>
                <a:ext cx="4536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6187" name="Line 19"/>
              <p:cNvSpPr>
                <a:spLocks noChangeShapeType="1"/>
              </p:cNvSpPr>
              <p:nvPr/>
            </p:nvSpPr>
            <p:spPr bwMode="auto">
              <a:xfrm>
                <a:off x="2098" y="6543"/>
                <a:ext cx="4536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6188" name="Line 20"/>
              <p:cNvSpPr>
                <a:spLocks noChangeShapeType="1"/>
              </p:cNvSpPr>
              <p:nvPr/>
            </p:nvSpPr>
            <p:spPr bwMode="auto">
              <a:xfrm>
                <a:off x="2098" y="7110"/>
                <a:ext cx="4536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</p:grpSp>
        <p:sp>
          <p:nvSpPr>
            <p:cNvPr id="81" name="Freeform 80"/>
            <p:cNvSpPr/>
            <p:nvPr/>
          </p:nvSpPr>
          <p:spPr>
            <a:xfrm>
              <a:off x="5447129" y="3074771"/>
              <a:ext cx="723798" cy="1073032"/>
            </a:xfrm>
            <a:custGeom>
              <a:avLst/>
              <a:gdLst>
                <a:gd name="connsiteX0" fmla="*/ 0 w 724455"/>
                <a:gd name="connsiteY0" fmla="*/ 357770 h 1073310"/>
                <a:gd name="connsiteX1" fmla="*/ 0 w 724455"/>
                <a:gd name="connsiteY1" fmla="*/ 1073310 h 1073310"/>
                <a:gd name="connsiteX2" fmla="*/ 366699 w 724455"/>
                <a:gd name="connsiteY2" fmla="*/ 1073310 h 1073310"/>
                <a:gd name="connsiteX3" fmla="*/ 724455 w 724455"/>
                <a:gd name="connsiteY3" fmla="*/ 0 h 1073310"/>
                <a:gd name="connsiteX4" fmla="*/ 0 w 724455"/>
                <a:gd name="connsiteY4" fmla="*/ 357770 h 1073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4455" h="1073310">
                  <a:moveTo>
                    <a:pt x="0" y="357770"/>
                  </a:moveTo>
                  <a:lnTo>
                    <a:pt x="0" y="1073310"/>
                  </a:lnTo>
                  <a:lnTo>
                    <a:pt x="366699" y="1073310"/>
                  </a:lnTo>
                  <a:lnTo>
                    <a:pt x="724455" y="0"/>
                  </a:lnTo>
                  <a:lnTo>
                    <a:pt x="0" y="35777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2" name="Freeform 81"/>
            <p:cNvSpPr>
              <a:spLocks noChangeAspect="1"/>
            </p:cNvSpPr>
            <p:nvPr/>
          </p:nvSpPr>
          <p:spPr>
            <a:xfrm>
              <a:off x="6878852" y="2003326"/>
              <a:ext cx="1449182" cy="2146065"/>
            </a:xfrm>
            <a:custGeom>
              <a:avLst/>
              <a:gdLst>
                <a:gd name="connsiteX0" fmla="*/ 0 w 724455"/>
                <a:gd name="connsiteY0" fmla="*/ 357770 h 1073310"/>
                <a:gd name="connsiteX1" fmla="*/ 0 w 724455"/>
                <a:gd name="connsiteY1" fmla="*/ 1073310 h 1073310"/>
                <a:gd name="connsiteX2" fmla="*/ 366699 w 724455"/>
                <a:gd name="connsiteY2" fmla="*/ 1073310 h 1073310"/>
                <a:gd name="connsiteX3" fmla="*/ 724455 w 724455"/>
                <a:gd name="connsiteY3" fmla="*/ 0 h 1073310"/>
                <a:gd name="connsiteX4" fmla="*/ 0 w 724455"/>
                <a:gd name="connsiteY4" fmla="*/ 357770 h 1073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4455" h="1073310">
                  <a:moveTo>
                    <a:pt x="0" y="357770"/>
                  </a:moveTo>
                  <a:lnTo>
                    <a:pt x="0" y="1073310"/>
                  </a:lnTo>
                  <a:lnTo>
                    <a:pt x="366699" y="1073310"/>
                  </a:lnTo>
                  <a:lnTo>
                    <a:pt x="724455" y="0"/>
                  </a:lnTo>
                  <a:lnTo>
                    <a:pt x="0" y="35777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6155" name="TextBox 94"/>
            <p:cNvSpPr txBox="1">
              <a:spLocks noChangeArrowheads="1"/>
            </p:cNvSpPr>
            <p:nvPr/>
          </p:nvSpPr>
          <p:spPr bwMode="auto">
            <a:xfrm>
              <a:off x="5094754" y="4149906"/>
              <a:ext cx="35137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/>
                <a:t>A</a:t>
              </a:r>
            </a:p>
          </p:txBody>
        </p:sp>
        <p:sp>
          <p:nvSpPr>
            <p:cNvPr id="6156" name="TextBox 95"/>
            <p:cNvSpPr txBox="1">
              <a:spLocks noChangeArrowheads="1"/>
            </p:cNvSpPr>
            <p:nvPr/>
          </p:nvSpPr>
          <p:spPr bwMode="auto">
            <a:xfrm>
              <a:off x="5806296" y="4140540"/>
              <a:ext cx="33862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/>
                <a:t>B</a:t>
              </a:r>
            </a:p>
          </p:txBody>
        </p:sp>
        <p:sp>
          <p:nvSpPr>
            <p:cNvPr id="6157" name="TextBox 106"/>
            <p:cNvSpPr txBox="1">
              <a:spLocks noChangeArrowheads="1"/>
            </p:cNvSpPr>
            <p:nvPr/>
          </p:nvSpPr>
          <p:spPr bwMode="auto">
            <a:xfrm>
              <a:off x="6171278" y="2700678"/>
              <a:ext cx="3513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/>
                <a:t>C</a:t>
              </a:r>
            </a:p>
          </p:txBody>
        </p:sp>
        <p:sp>
          <p:nvSpPr>
            <p:cNvPr id="6158" name="TextBox 107"/>
            <p:cNvSpPr txBox="1">
              <a:spLocks noChangeArrowheads="1"/>
            </p:cNvSpPr>
            <p:nvPr/>
          </p:nvSpPr>
          <p:spPr bwMode="auto">
            <a:xfrm>
              <a:off x="5095457" y="3070010"/>
              <a:ext cx="3513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/>
                <a:t>D</a:t>
              </a:r>
            </a:p>
          </p:txBody>
        </p:sp>
        <p:sp>
          <p:nvSpPr>
            <p:cNvPr id="6159" name="TextBox 108"/>
            <p:cNvSpPr txBox="1">
              <a:spLocks noChangeArrowheads="1"/>
            </p:cNvSpPr>
            <p:nvPr/>
          </p:nvSpPr>
          <p:spPr bwMode="auto">
            <a:xfrm>
              <a:off x="6552330" y="4149906"/>
              <a:ext cx="33445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/>
                <a:t>P</a:t>
              </a:r>
            </a:p>
          </p:txBody>
        </p:sp>
        <p:sp>
          <p:nvSpPr>
            <p:cNvPr id="6160" name="TextBox 109"/>
            <p:cNvSpPr txBox="1">
              <a:spLocks noChangeArrowheads="1"/>
            </p:cNvSpPr>
            <p:nvPr/>
          </p:nvSpPr>
          <p:spPr bwMode="auto">
            <a:xfrm>
              <a:off x="7590124" y="4149906"/>
              <a:ext cx="36421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/>
                <a:t>Q</a:t>
              </a:r>
            </a:p>
          </p:txBody>
        </p:sp>
        <p:sp>
          <p:nvSpPr>
            <p:cNvPr id="6161" name="TextBox 110"/>
            <p:cNvSpPr txBox="1">
              <a:spLocks noChangeArrowheads="1"/>
            </p:cNvSpPr>
            <p:nvPr/>
          </p:nvSpPr>
          <p:spPr bwMode="auto">
            <a:xfrm>
              <a:off x="8327445" y="1620781"/>
              <a:ext cx="35137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/>
                <a:t>R</a:t>
              </a:r>
            </a:p>
          </p:txBody>
        </p:sp>
        <p:sp>
          <p:nvSpPr>
            <p:cNvPr id="6162" name="TextBox 111"/>
            <p:cNvSpPr txBox="1">
              <a:spLocks noChangeArrowheads="1"/>
            </p:cNvSpPr>
            <p:nvPr/>
          </p:nvSpPr>
          <p:spPr bwMode="auto">
            <a:xfrm>
              <a:off x="6552330" y="2331346"/>
              <a:ext cx="33862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/>
                <a:t>S</a:t>
              </a:r>
            </a:p>
          </p:txBody>
        </p:sp>
        <p:sp>
          <p:nvSpPr>
            <p:cNvPr id="113" name="Arc 112"/>
            <p:cNvSpPr>
              <a:spLocks noChangeAspect="1"/>
            </p:cNvSpPr>
            <p:nvPr/>
          </p:nvSpPr>
          <p:spPr>
            <a:xfrm>
              <a:off x="5266180" y="3255727"/>
              <a:ext cx="365073" cy="365085"/>
            </a:xfrm>
            <a:prstGeom prst="arc">
              <a:avLst>
                <a:gd name="adj1" fmla="val 19986226"/>
                <a:gd name="adj2" fmla="val 5357466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4" name="Arc 113"/>
            <p:cNvSpPr>
              <a:spLocks noChangeAspect="1"/>
            </p:cNvSpPr>
            <p:nvPr/>
          </p:nvSpPr>
          <p:spPr>
            <a:xfrm>
              <a:off x="5266180" y="3962086"/>
              <a:ext cx="366660" cy="365085"/>
            </a:xfrm>
            <a:prstGeom prst="arc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0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5" name="Arc 114"/>
            <p:cNvSpPr>
              <a:spLocks noChangeAspect="1"/>
            </p:cNvSpPr>
            <p:nvPr/>
          </p:nvSpPr>
          <p:spPr>
            <a:xfrm>
              <a:off x="6701077" y="3962086"/>
              <a:ext cx="365073" cy="366673"/>
            </a:xfrm>
            <a:prstGeom prst="arc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0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6" name="Arc 115"/>
            <p:cNvSpPr>
              <a:spLocks noChangeAspect="1"/>
            </p:cNvSpPr>
            <p:nvPr/>
          </p:nvSpPr>
          <p:spPr>
            <a:xfrm>
              <a:off x="6697903" y="2541430"/>
              <a:ext cx="365073" cy="366672"/>
            </a:xfrm>
            <a:prstGeom prst="arc">
              <a:avLst>
                <a:gd name="adj1" fmla="val 19986226"/>
                <a:gd name="adj2" fmla="val 5357466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7" name="Arc 116"/>
            <p:cNvSpPr>
              <a:spLocks noChangeAspect="1"/>
            </p:cNvSpPr>
            <p:nvPr/>
          </p:nvSpPr>
          <p:spPr>
            <a:xfrm>
              <a:off x="5931248" y="2852546"/>
              <a:ext cx="457135" cy="457150"/>
            </a:xfrm>
            <a:prstGeom prst="arc">
              <a:avLst>
                <a:gd name="adj1" fmla="val 6467828"/>
                <a:gd name="adj2" fmla="val 9171723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8" name="Arc 117"/>
            <p:cNvSpPr>
              <a:spLocks noChangeAspect="1"/>
            </p:cNvSpPr>
            <p:nvPr/>
          </p:nvSpPr>
          <p:spPr>
            <a:xfrm>
              <a:off x="8093118" y="1781100"/>
              <a:ext cx="457135" cy="457150"/>
            </a:xfrm>
            <a:prstGeom prst="arc">
              <a:avLst>
                <a:gd name="adj1" fmla="val 6467828"/>
                <a:gd name="adj2" fmla="val 9171723"/>
              </a:avLst>
            </a:prstGeom>
            <a:solidFill>
              <a:srgbClr val="E0FF85"/>
            </a:solidFill>
            <a:ln>
              <a:solidFill>
                <a:srgbClr val="ACE5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19" name="Arc 118"/>
            <p:cNvSpPr>
              <a:spLocks noChangeAspect="1"/>
            </p:cNvSpPr>
            <p:nvPr/>
          </p:nvSpPr>
          <p:spPr>
            <a:xfrm>
              <a:off x="7428050" y="3963674"/>
              <a:ext cx="365073" cy="366672"/>
            </a:xfrm>
            <a:prstGeom prst="arc">
              <a:avLst>
                <a:gd name="adj1" fmla="val 10842093"/>
                <a:gd name="adj2" fmla="val 17243457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20" name="Arc 119"/>
            <p:cNvSpPr>
              <a:spLocks noChangeAspect="1"/>
            </p:cNvSpPr>
            <p:nvPr/>
          </p:nvSpPr>
          <p:spPr>
            <a:xfrm>
              <a:off x="5632840" y="3962086"/>
              <a:ext cx="365073" cy="365085"/>
            </a:xfrm>
            <a:prstGeom prst="arc">
              <a:avLst>
                <a:gd name="adj1" fmla="val 10842093"/>
                <a:gd name="adj2" fmla="val 17243457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122" name="TextBox 121"/>
          <p:cNvSpPr txBox="1">
            <a:spLocks noChangeArrowheads="1"/>
          </p:cNvSpPr>
          <p:nvPr/>
        </p:nvSpPr>
        <p:spPr bwMode="auto">
          <a:xfrm>
            <a:off x="277813" y="5122863"/>
            <a:ext cx="59467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To show that two triangles are similar it is sufficient </a:t>
            </a:r>
          </a:p>
          <a:p>
            <a:pPr eaLnBrk="1" hangingPunct="1"/>
            <a:r>
              <a:rPr lang="en-GB"/>
              <a:t>to show that just one of the above conditions is satisfied.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1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19"/>
          <p:cNvSpPr txBox="1">
            <a:spLocks noChangeArrowheads="1"/>
          </p:cNvSpPr>
          <p:nvPr/>
        </p:nvSpPr>
        <p:spPr bwMode="auto">
          <a:xfrm>
            <a:off x="2235200" y="1373188"/>
            <a:ext cx="4302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Which triangles are similar to triangle A?</a:t>
            </a:r>
          </a:p>
        </p:txBody>
      </p:sp>
      <p:grpSp>
        <p:nvGrpSpPr>
          <p:cNvPr id="7171" name="Group 47"/>
          <p:cNvGrpSpPr>
            <a:grpSpLocks/>
          </p:cNvGrpSpPr>
          <p:nvPr/>
        </p:nvGrpSpPr>
        <p:grpSpPr bwMode="auto">
          <a:xfrm>
            <a:off x="3111500" y="2187575"/>
            <a:ext cx="2884488" cy="2881313"/>
            <a:chOff x="3111604" y="2187002"/>
            <a:chExt cx="2884615" cy="2881376"/>
          </a:xfrm>
        </p:grpSpPr>
        <p:grpSp>
          <p:nvGrpSpPr>
            <p:cNvPr id="7178" name="Group 38"/>
            <p:cNvGrpSpPr>
              <a:grpSpLocks/>
            </p:cNvGrpSpPr>
            <p:nvPr/>
          </p:nvGrpSpPr>
          <p:grpSpPr bwMode="auto">
            <a:xfrm>
              <a:off x="3111692" y="2187002"/>
              <a:ext cx="2881340" cy="2880374"/>
              <a:chOff x="3111692" y="2187002"/>
              <a:chExt cx="2881340" cy="2880374"/>
            </a:xfrm>
          </p:grpSpPr>
          <p:sp>
            <p:nvSpPr>
              <p:cNvPr id="7187" name="Line 3"/>
              <p:cNvSpPr>
                <a:spLocks noChangeShapeType="1"/>
              </p:cNvSpPr>
              <p:nvPr/>
            </p:nvSpPr>
            <p:spPr bwMode="auto">
              <a:xfrm flipH="1">
                <a:off x="3111692" y="2187002"/>
                <a:ext cx="0" cy="2880374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7188" name="Line 4"/>
              <p:cNvSpPr>
                <a:spLocks noChangeShapeType="1"/>
              </p:cNvSpPr>
              <p:nvPr/>
            </p:nvSpPr>
            <p:spPr bwMode="auto">
              <a:xfrm>
                <a:off x="3471860" y="2187002"/>
                <a:ext cx="0" cy="2880374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7189" name="Line 5"/>
              <p:cNvSpPr>
                <a:spLocks noChangeShapeType="1"/>
              </p:cNvSpPr>
              <p:nvPr/>
            </p:nvSpPr>
            <p:spPr bwMode="auto">
              <a:xfrm>
                <a:off x="3832027" y="2187002"/>
                <a:ext cx="0" cy="2880374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7190" name="Line 6"/>
              <p:cNvSpPr>
                <a:spLocks noChangeShapeType="1"/>
              </p:cNvSpPr>
              <p:nvPr/>
            </p:nvSpPr>
            <p:spPr bwMode="auto">
              <a:xfrm>
                <a:off x="4192195" y="2187002"/>
                <a:ext cx="0" cy="2880374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7191" name="Line 7"/>
              <p:cNvSpPr>
                <a:spLocks noChangeShapeType="1"/>
              </p:cNvSpPr>
              <p:nvPr/>
            </p:nvSpPr>
            <p:spPr bwMode="auto">
              <a:xfrm>
                <a:off x="4552362" y="2187002"/>
                <a:ext cx="0" cy="2880374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7192" name="Line 8"/>
              <p:cNvSpPr>
                <a:spLocks noChangeShapeType="1"/>
              </p:cNvSpPr>
              <p:nvPr/>
            </p:nvSpPr>
            <p:spPr bwMode="auto">
              <a:xfrm>
                <a:off x="4912530" y="2187002"/>
                <a:ext cx="0" cy="2880374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7193" name="Line 9"/>
              <p:cNvSpPr>
                <a:spLocks noChangeShapeType="1"/>
              </p:cNvSpPr>
              <p:nvPr/>
            </p:nvSpPr>
            <p:spPr bwMode="auto">
              <a:xfrm>
                <a:off x="5272697" y="2187002"/>
                <a:ext cx="0" cy="2880374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7194" name="Line 10"/>
              <p:cNvSpPr>
                <a:spLocks noChangeShapeType="1"/>
              </p:cNvSpPr>
              <p:nvPr/>
            </p:nvSpPr>
            <p:spPr bwMode="auto">
              <a:xfrm>
                <a:off x="5632865" y="2187002"/>
                <a:ext cx="0" cy="2880374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7195" name="Line 11"/>
              <p:cNvSpPr>
                <a:spLocks noChangeShapeType="1"/>
              </p:cNvSpPr>
              <p:nvPr/>
            </p:nvSpPr>
            <p:spPr bwMode="auto">
              <a:xfrm>
                <a:off x="5993032" y="2187002"/>
                <a:ext cx="0" cy="2880374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7196" name="Line 12"/>
              <p:cNvSpPr>
                <a:spLocks noChangeShapeType="1"/>
              </p:cNvSpPr>
              <p:nvPr/>
            </p:nvSpPr>
            <p:spPr bwMode="auto">
              <a:xfrm>
                <a:off x="3111692" y="2187002"/>
                <a:ext cx="288134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7197" name="Line 13"/>
              <p:cNvSpPr>
                <a:spLocks noChangeShapeType="1"/>
              </p:cNvSpPr>
              <p:nvPr/>
            </p:nvSpPr>
            <p:spPr bwMode="auto">
              <a:xfrm>
                <a:off x="3111692" y="2547049"/>
                <a:ext cx="288134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7198" name="Line 14"/>
              <p:cNvSpPr>
                <a:spLocks noChangeShapeType="1"/>
              </p:cNvSpPr>
              <p:nvPr/>
            </p:nvSpPr>
            <p:spPr bwMode="auto">
              <a:xfrm>
                <a:off x="3111692" y="2907096"/>
                <a:ext cx="288134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7199" name="Line 15"/>
              <p:cNvSpPr>
                <a:spLocks noChangeShapeType="1"/>
              </p:cNvSpPr>
              <p:nvPr/>
            </p:nvSpPr>
            <p:spPr bwMode="auto">
              <a:xfrm>
                <a:off x="3111692" y="3267142"/>
                <a:ext cx="288134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7200" name="Line 16"/>
              <p:cNvSpPr>
                <a:spLocks noChangeShapeType="1"/>
              </p:cNvSpPr>
              <p:nvPr/>
            </p:nvSpPr>
            <p:spPr bwMode="auto">
              <a:xfrm>
                <a:off x="3111692" y="3627189"/>
                <a:ext cx="288134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7201" name="Line 17"/>
              <p:cNvSpPr>
                <a:spLocks noChangeShapeType="1"/>
              </p:cNvSpPr>
              <p:nvPr/>
            </p:nvSpPr>
            <p:spPr bwMode="auto">
              <a:xfrm>
                <a:off x="3111692" y="3987236"/>
                <a:ext cx="288134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7202" name="Line 18"/>
              <p:cNvSpPr>
                <a:spLocks noChangeShapeType="1"/>
              </p:cNvSpPr>
              <p:nvPr/>
            </p:nvSpPr>
            <p:spPr bwMode="auto">
              <a:xfrm>
                <a:off x="3111692" y="4347283"/>
                <a:ext cx="288134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7203" name="Line 19"/>
              <p:cNvSpPr>
                <a:spLocks noChangeShapeType="1"/>
              </p:cNvSpPr>
              <p:nvPr/>
            </p:nvSpPr>
            <p:spPr bwMode="auto">
              <a:xfrm>
                <a:off x="3111692" y="4707329"/>
                <a:ext cx="288134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7204" name="Line 20"/>
              <p:cNvSpPr>
                <a:spLocks noChangeShapeType="1"/>
              </p:cNvSpPr>
              <p:nvPr/>
            </p:nvSpPr>
            <p:spPr bwMode="auto">
              <a:xfrm>
                <a:off x="3111692" y="5067376"/>
                <a:ext cx="2881340" cy="0"/>
              </a:xfrm>
              <a:prstGeom prst="line">
                <a:avLst/>
              </a:prstGeom>
              <a:noFill/>
              <a:ln w="12700">
                <a:solidFill>
                  <a:srgbClr val="A5A5A5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</p:grpSp>
        <p:sp>
          <p:nvSpPr>
            <p:cNvPr id="40" name="Right Triangle 39"/>
            <p:cNvSpPr/>
            <p:nvPr/>
          </p:nvSpPr>
          <p:spPr>
            <a:xfrm>
              <a:off x="3111604" y="2187002"/>
              <a:ext cx="720757" cy="360371"/>
            </a:xfrm>
            <a:prstGeom prst="rtTriangle">
              <a:avLst/>
            </a:prstGeom>
            <a:solidFill>
              <a:srgbClr val="69FFFF"/>
            </a:solidFill>
            <a:ln>
              <a:solidFill>
                <a:srgbClr val="69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/>
            </a:p>
          </p:txBody>
        </p:sp>
        <p:sp>
          <p:nvSpPr>
            <p:cNvPr id="41" name="Right Triangle 40"/>
            <p:cNvSpPr>
              <a:spLocks noChangeAspect="1"/>
            </p:cNvSpPr>
            <p:nvPr/>
          </p:nvSpPr>
          <p:spPr>
            <a:xfrm rot="5400000">
              <a:off x="4195930" y="3988846"/>
              <a:ext cx="1439894" cy="719170"/>
            </a:xfrm>
            <a:prstGeom prst="rtTriangl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2" name="Right Triangle 41"/>
            <p:cNvSpPr>
              <a:spLocks noChangeAspect="1"/>
            </p:cNvSpPr>
            <p:nvPr/>
          </p:nvSpPr>
          <p:spPr>
            <a:xfrm flipH="1">
              <a:off x="3111604" y="2547373"/>
              <a:ext cx="1800304" cy="900132"/>
            </a:xfrm>
            <a:prstGeom prst="rtTriangl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3" name="Right Triangle 42"/>
            <p:cNvSpPr/>
            <p:nvPr/>
          </p:nvSpPr>
          <p:spPr>
            <a:xfrm rot="5400000">
              <a:off x="3471197" y="4348423"/>
              <a:ext cx="720741" cy="719169"/>
            </a:xfrm>
            <a:prstGeom prst="rtTriangl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4" name="Right Triangle 43"/>
            <p:cNvSpPr/>
            <p:nvPr/>
          </p:nvSpPr>
          <p:spPr>
            <a:xfrm rot="16200000">
              <a:off x="4732528" y="4168242"/>
              <a:ext cx="1439894" cy="360378"/>
            </a:xfrm>
            <a:prstGeom prst="rtTriangl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5" name="Right Triangle 44"/>
            <p:cNvSpPr>
              <a:spLocks/>
            </p:cNvSpPr>
            <p:nvPr/>
          </p:nvSpPr>
          <p:spPr>
            <a:xfrm rot="16200000" flipH="1">
              <a:off x="4735708" y="2726756"/>
              <a:ext cx="1800264" cy="720757"/>
            </a:xfrm>
            <a:prstGeom prst="rtTriangl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46" name="Right Triangle 45"/>
            <p:cNvSpPr>
              <a:spLocks noChangeAspect="1"/>
            </p:cNvSpPr>
            <p:nvPr/>
          </p:nvSpPr>
          <p:spPr>
            <a:xfrm flipV="1">
              <a:off x="3111604" y="3628484"/>
              <a:ext cx="1081136" cy="539762"/>
            </a:xfrm>
            <a:prstGeom prst="rtTriangl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7186" name="TextBox 46"/>
            <p:cNvSpPr txBox="1">
              <a:spLocks noChangeArrowheads="1"/>
            </p:cNvSpPr>
            <p:nvPr/>
          </p:nvSpPr>
          <p:spPr bwMode="auto">
            <a:xfrm>
              <a:off x="3120482" y="2242214"/>
              <a:ext cx="35137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/>
                <a:t>A</a:t>
              </a:r>
            </a:p>
          </p:txBody>
        </p:sp>
      </p:grpSp>
      <p:pic>
        <p:nvPicPr>
          <p:cNvPr id="37" name="Picture 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0" y="2908300"/>
            <a:ext cx="5175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3589338"/>
            <a:ext cx="5175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50" y="3789363"/>
            <a:ext cx="5175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063" y="4349750"/>
            <a:ext cx="5175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288" y="2365375"/>
            <a:ext cx="5175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713" y="4608513"/>
            <a:ext cx="51911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7"/>
          <p:cNvSpPr txBox="1">
            <a:spLocks noChangeArrowheads="1"/>
          </p:cNvSpPr>
          <p:nvPr/>
        </p:nvSpPr>
        <p:spPr bwMode="auto">
          <a:xfrm>
            <a:off x="762000" y="1239838"/>
            <a:ext cx="55213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The triangles are similar.  Find the values of </a:t>
            </a:r>
            <a:r>
              <a:rPr lang="en-GB" i="1"/>
              <a:t>x</a:t>
            </a:r>
            <a:r>
              <a:rPr lang="en-GB"/>
              <a:t> and </a:t>
            </a:r>
            <a:r>
              <a:rPr lang="en-GB" i="1"/>
              <a:t>y</a:t>
            </a:r>
            <a:r>
              <a:rPr lang="en-GB"/>
              <a:t>.</a:t>
            </a:r>
          </a:p>
          <a:p>
            <a:pPr eaLnBrk="1" hangingPunct="1"/>
            <a:r>
              <a:rPr lang="en-GB"/>
              <a:t>(All lengths are in cm.)</a:t>
            </a:r>
          </a:p>
        </p:txBody>
      </p:sp>
      <p:sp>
        <p:nvSpPr>
          <p:cNvPr id="8195" name="TextBox 14"/>
          <p:cNvSpPr txBox="1">
            <a:spLocks noChangeArrowheads="1"/>
          </p:cNvSpPr>
          <p:nvPr/>
        </p:nvSpPr>
        <p:spPr bwMode="auto">
          <a:xfrm>
            <a:off x="322263" y="944563"/>
            <a:ext cx="1262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/>
              <a:t>Examples</a:t>
            </a:r>
          </a:p>
        </p:txBody>
      </p:sp>
      <p:sp>
        <p:nvSpPr>
          <p:cNvPr id="8196" name="TextBox 6"/>
          <p:cNvSpPr txBox="1">
            <a:spLocks noChangeArrowheads="1"/>
          </p:cNvSpPr>
          <p:nvPr/>
        </p:nvSpPr>
        <p:spPr bwMode="auto">
          <a:xfrm>
            <a:off x="322263" y="1239838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>
                <a:solidFill>
                  <a:schemeClr val="accent1"/>
                </a:solidFill>
              </a:rPr>
              <a:t>1</a:t>
            </a:r>
          </a:p>
        </p:txBody>
      </p:sp>
      <p:grpSp>
        <p:nvGrpSpPr>
          <p:cNvPr id="8197" name="Group 75"/>
          <p:cNvGrpSpPr>
            <a:grpSpLocks/>
          </p:cNvGrpSpPr>
          <p:nvPr/>
        </p:nvGrpSpPr>
        <p:grpSpPr bwMode="auto">
          <a:xfrm>
            <a:off x="701675" y="1792288"/>
            <a:ext cx="3824288" cy="2946400"/>
            <a:chOff x="635000" y="2477703"/>
            <a:chExt cx="3822983" cy="2947386"/>
          </a:xfrm>
        </p:grpSpPr>
        <p:grpSp>
          <p:nvGrpSpPr>
            <p:cNvPr id="8217" name="Group 76"/>
            <p:cNvGrpSpPr>
              <a:grpSpLocks noChangeAspect="1"/>
            </p:cNvGrpSpPr>
            <p:nvPr/>
          </p:nvGrpSpPr>
          <p:grpSpPr bwMode="auto">
            <a:xfrm>
              <a:off x="635000" y="2477703"/>
              <a:ext cx="3822983" cy="2947386"/>
              <a:chOff x="391034" y="2628900"/>
              <a:chExt cx="2548629" cy="1964924"/>
            </a:xfrm>
          </p:grpSpPr>
          <p:sp>
            <p:nvSpPr>
              <p:cNvPr id="40" name="Arc 39"/>
              <p:cNvSpPr>
                <a:spLocks noChangeAspect="1"/>
              </p:cNvSpPr>
              <p:nvPr/>
            </p:nvSpPr>
            <p:spPr>
              <a:xfrm>
                <a:off x="1077651" y="2678658"/>
                <a:ext cx="732109" cy="731553"/>
              </a:xfrm>
              <a:prstGeom prst="arc">
                <a:avLst>
                  <a:gd name="adj1" fmla="val 114591"/>
                  <a:gd name="adj2" fmla="val 7071530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grpSp>
            <p:nvGrpSpPr>
              <p:cNvPr id="8222" name="Group 66"/>
              <p:cNvGrpSpPr>
                <a:grpSpLocks/>
              </p:cNvGrpSpPr>
              <p:nvPr/>
            </p:nvGrpSpPr>
            <p:grpSpPr bwMode="auto">
              <a:xfrm>
                <a:off x="391034" y="2628900"/>
                <a:ext cx="2548629" cy="1964924"/>
                <a:chOff x="391034" y="2628900"/>
                <a:chExt cx="2548629" cy="1964924"/>
              </a:xfrm>
            </p:grpSpPr>
            <p:sp>
              <p:nvSpPr>
                <p:cNvPr id="49" name="Arc 48"/>
                <p:cNvSpPr/>
                <p:nvPr/>
              </p:nvSpPr>
              <p:spPr>
                <a:xfrm>
                  <a:off x="2025584" y="2628900"/>
                  <a:ext cx="914079" cy="914706"/>
                </a:xfrm>
                <a:prstGeom prst="arc">
                  <a:avLst>
                    <a:gd name="adj1" fmla="val 8889850"/>
                    <a:gd name="adj2" fmla="val 10803592"/>
                  </a:avLst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50" name="Arc 49"/>
                <p:cNvSpPr/>
                <p:nvPr/>
              </p:nvSpPr>
              <p:spPr>
                <a:xfrm>
                  <a:off x="391034" y="3679118"/>
                  <a:ext cx="914079" cy="914706"/>
                </a:xfrm>
                <a:prstGeom prst="arc">
                  <a:avLst>
                    <a:gd name="adj1" fmla="val 17848110"/>
                    <a:gd name="adj2" fmla="val 19687123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>
                  <a:off x="848073" y="3052375"/>
                  <a:ext cx="1622913" cy="1084096"/>
                </a:xfrm>
                <a:custGeom>
                  <a:avLst/>
                  <a:gdLst>
                    <a:gd name="connsiteX0" fmla="*/ 0 w 1622304"/>
                    <a:gd name="connsiteY0" fmla="*/ 1084672 h 1084672"/>
                    <a:gd name="connsiteX1" fmla="*/ 1622304 w 1622304"/>
                    <a:gd name="connsiteY1" fmla="*/ 46354 h 1084672"/>
                    <a:gd name="connsiteX2" fmla="*/ 593300 w 1622304"/>
                    <a:gd name="connsiteY2" fmla="*/ 0 h 1084672"/>
                    <a:gd name="connsiteX3" fmla="*/ 0 w 1622304"/>
                    <a:gd name="connsiteY3" fmla="*/ 1084672 h 10846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622304" h="1084672">
                      <a:moveTo>
                        <a:pt x="0" y="1084672"/>
                      </a:moveTo>
                      <a:lnTo>
                        <a:pt x="1622304" y="46354"/>
                      </a:lnTo>
                      <a:lnTo>
                        <a:pt x="593300" y="0"/>
                      </a:lnTo>
                      <a:lnTo>
                        <a:pt x="0" y="1084672"/>
                      </a:lnTo>
                      <a:close/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</p:grpSp>
        <p:sp>
          <p:nvSpPr>
            <p:cNvPr id="8218" name="TextBox 69"/>
            <p:cNvSpPr txBox="1">
              <a:spLocks noChangeArrowheads="1"/>
            </p:cNvSpPr>
            <p:nvPr/>
          </p:nvSpPr>
          <p:spPr bwMode="auto">
            <a:xfrm>
              <a:off x="2444852" y="3849303"/>
              <a:ext cx="44142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/>
                <a:t>12</a:t>
              </a:r>
            </a:p>
          </p:txBody>
        </p:sp>
        <p:sp>
          <p:nvSpPr>
            <p:cNvPr id="8219" name="TextBox 70"/>
            <p:cNvSpPr txBox="1">
              <a:spLocks noChangeArrowheads="1"/>
            </p:cNvSpPr>
            <p:nvPr/>
          </p:nvSpPr>
          <p:spPr bwMode="auto">
            <a:xfrm>
              <a:off x="1566437" y="3550536"/>
              <a:ext cx="3130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/>
                <a:t>9</a:t>
              </a:r>
            </a:p>
          </p:txBody>
        </p:sp>
        <p:sp>
          <p:nvSpPr>
            <p:cNvPr id="8220" name="TextBox 71"/>
            <p:cNvSpPr txBox="1">
              <a:spLocks noChangeArrowheads="1"/>
            </p:cNvSpPr>
            <p:nvPr/>
          </p:nvSpPr>
          <p:spPr bwMode="auto">
            <a:xfrm>
              <a:off x="2762953" y="2805840"/>
              <a:ext cx="35448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 i="1"/>
                <a:t>x</a:t>
              </a:r>
            </a:p>
          </p:txBody>
        </p:sp>
      </p:grpSp>
      <p:grpSp>
        <p:nvGrpSpPr>
          <p:cNvPr id="8198" name="Group 33"/>
          <p:cNvGrpSpPr>
            <a:grpSpLocks/>
          </p:cNvGrpSpPr>
          <p:nvPr/>
        </p:nvGrpSpPr>
        <p:grpSpPr bwMode="auto">
          <a:xfrm>
            <a:off x="4178300" y="2052638"/>
            <a:ext cx="2536825" cy="1965325"/>
            <a:chOff x="4178300" y="2052638"/>
            <a:chExt cx="2536825" cy="1965325"/>
          </a:xfrm>
        </p:grpSpPr>
        <p:grpSp>
          <p:nvGrpSpPr>
            <p:cNvPr id="8208" name="Group 77"/>
            <p:cNvGrpSpPr>
              <a:grpSpLocks/>
            </p:cNvGrpSpPr>
            <p:nvPr/>
          </p:nvGrpSpPr>
          <p:grpSpPr bwMode="auto">
            <a:xfrm>
              <a:off x="4178300" y="2052638"/>
              <a:ext cx="2536825" cy="1965325"/>
              <a:chOff x="391034" y="2628900"/>
              <a:chExt cx="2536704" cy="1964924"/>
            </a:xfrm>
          </p:grpSpPr>
          <p:sp>
            <p:nvSpPr>
              <p:cNvPr id="54" name="Arc 53"/>
              <p:cNvSpPr>
                <a:spLocks noChangeAspect="1"/>
              </p:cNvSpPr>
              <p:nvPr/>
            </p:nvSpPr>
            <p:spPr>
              <a:xfrm>
                <a:off x="1076801" y="2678102"/>
                <a:ext cx="731803" cy="731689"/>
              </a:xfrm>
              <a:prstGeom prst="arc">
                <a:avLst>
                  <a:gd name="adj1" fmla="val 114591"/>
                  <a:gd name="adj2" fmla="val 7071530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grpSp>
            <p:nvGrpSpPr>
              <p:cNvPr id="8213" name="Group 66"/>
              <p:cNvGrpSpPr>
                <a:grpSpLocks/>
              </p:cNvGrpSpPr>
              <p:nvPr/>
            </p:nvGrpSpPr>
            <p:grpSpPr bwMode="auto">
              <a:xfrm>
                <a:off x="391034" y="2628900"/>
                <a:ext cx="2536704" cy="1964924"/>
                <a:chOff x="391034" y="2628900"/>
                <a:chExt cx="2536704" cy="1964924"/>
              </a:xfrm>
            </p:grpSpPr>
            <p:sp>
              <p:nvSpPr>
                <p:cNvPr id="63" name="Arc 62"/>
                <p:cNvSpPr/>
                <p:nvPr/>
              </p:nvSpPr>
              <p:spPr>
                <a:xfrm>
                  <a:off x="2011795" y="2628900"/>
                  <a:ext cx="914356" cy="914213"/>
                </a:xfrm>
                <a:prstGeom prst="arc">
                  <a:avLst>
                    <a:gd name="adj1" fmla="val 8889850"/>
                    <a:gd name="adj2" fmla="val 10803592"/>
                  </a:avLst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64" name="Arc 63"/>
                <p:cNvSpPr/>
                <p:nvPr/>
              </p:nvSpPr>
              <p:spPr>
                <a:xfrm>
                  <a:off x="389447" y="3678023"/>
                  <a:ext cx="914356" cy="914213"/>
                </a:xfrm>
                <a:prstGeom prst="arc">
                  <a:avLst>
                    <a:gd name="adj1" fmla="val 17848110"/>
                    <a:gd name="adj2" fmla="val 19687123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66" name="Freeform 65"/>
                <p:cNvSpPr/>
                <p:nvPr/>
              </p:nvSpPr>
              <p:spPr>
                <a:xfrm>
                  <a:off x="846625" y="3051089"/>
                  <a:ext cx="1622348" cy="1084041"/>
                </a:xfrm>
                <a:custGeom>
                  <a:avLst/>
                  <a:gdLst>
                    <a:gd name="connsiteX0" fmla="*/ 0 w 1622304"/>
                    <a:gd name="connsiteY0" fmla="*/ 1084672 h 1084672"/>
                    <a:gd name="connsiteX1" fmla="*/ 1622304 w 1622304"/>
                    <a:gd name="connsiteY1" fmla="*/ 46354 h 1084672"/>
                    <a:gd name="connsiteX2" fmla="*/ 593300 w 1622304"/>
                    <a:gd name="connsiteY2" fmla="*/ 0 h 1084672"/>
                    <a:gd name="connsiteX3" fmla="*/ 0 w 1622304"/>
                    <a:gd name="connsiteY3" fmla="*/ 1084672 h 10846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622304" h="1084672">
                      <a:moveTo>
                        <a:pt x="0" y="1084672"/>
                      </a:moveTo>
                      <a:lnTo>
                        <a:pt x="1622304" y="46354"/>
                      </a:lnTo>
                      <a:lnTo>
                        <a:pt x="593300" y="0"/>
                      </a:lnTo>
                      <a:lnTo>
                        <a:pt x="0" y="1084672"/>
                      </a:lnTo>
                      <a:close/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</p:grpSp>
        <p:sp>
          <p:nvSpPr>
            <p:cNvPr id="8209" name="TextBox 72"/>
            <p:cNvSpPr txBox="1">
              <a:spLocks noChangeArrowheads="1"/>
            </p:cNvSpPr>
            <p:nvPr/>
          </p:nvSpPr>
          <p:spPr bwMode="auto">
            <a:xfrm>
              <a:off x="5428117" y="2924875"/>
              <a:ext cx="313059" cy="369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/>
                <a:t>8</a:t>
              </a:r>
            </a:p>
          </p:txBody>
        </p:sp>
        <p:sp>
          <p:nvSpPr>
            <p:cNvPr id="8210" name="TextBox 73"/>
            <p:cNvSpPr txBox="1">
              <a:spLocks noChangeArrowheads="1"/>
            </p:cNvSpPr>
            <p:nvPr/>
          </p:nvSpPr>
          <p:spPr bwMode="auto">
            <a:xfrm>
              <a:off x="5428117" y="2170997"/>
              <a:ext cx="505579" cy="369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/>
                <a:t>5.5</a:t>
              </a:r>
            </a:p>
          </p:txBody>
        </p:sp>
        <p:sp>
          <p:nvSpPr>
            <p:cNvPr id="8211" name="TextBox 74"/>
            <p:cNvSpPr txBox="1">
              <a:spLocks noChangeArrowheads="1"/>
            </p:cNvSpPr>
            <p:nvPr/>
          </p:nvSpPr>
          <p:spPr bwMode="auto">
            <a:xfrm>
              <a:off x="4703626" y="2627662"/>
              <a:ext cx="354504" cy="369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 i="1"/>
                <a:t>y</a:t>
              </a:r>
            </a:p>
          </p:txBody>
        </p:sp>
      </p:grpSp>
      <p:graphicFrame>
        <p:nvGraphicFramePr>
          <p:cNvPr id="78" name="Object 2"/>
          <p:cNvGraphicFramePr>
            <a:graphicFrameLocks noChangeAspect="1"/>
          </p:cNvGraphicFramePr>
          <p:nvPr/>
        </p:nvGraphicFramePr>
        <p:xfrm>
          <a:off x="6146800" y="4279900"/>
          <a:ext cx="7239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Equation" r:id="rId3" imgW="723900" imgH="584200" progId="Equation.DSMT4">
                  <p:embed/>
                </p:oleObj>
              </mc:Choice>
              <mc:Fallback>
                <p:oleObj name="Equation" r:id="rId3" imgW="723900" imgH="584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6800" y="4279900"/>
                        <a:ext cx="7239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TextBox 78"/>
          <p:cNvSpPr txBox="1"/>
          <p:nvPr/>
        </p:nvSpPr>
        <p:spPr>
          <a:xfrm>
            <a:off x="3575050" y="3575050"/>
            <a:ext cx="3738563" cy="369888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smtClean="0">
                <a:solidFill>
                  <a:srgbClr val="000000"/>
                </a:solidFill>
              </a:rPr>
              <a:t>Using ratio of corresponding sides:</a:t>
            </a:r>
          </a:p>
        </p:txBody>
      </p:sp>
      <p:graphicFrame>
        <p:nvGraphicFramePr>
          <p:cNvPr id="80" name="Object 3"/>
          <p:cNvGraphicFramePr>
            <a:graphicFrameLocks noChangeAspect="1"/>
          </p:cNvGraphicFramePr>
          <p:nvPr/>
        </p:nvGraphicFramePr>
        <p:xfrm>
          <a:off x="5976938" y="5108575"/>
          <a:ext cx="901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Equation" r:id="rId5" imgW="901700" imgH="279400" progId="Equation.DSMT4">
                  <p:embed/>
                </p:oleObj>
              </mc:Choice>
              <mc:Fallback>
                <p:oleObj name="Equation" r:id="rId5" imgW="901700" imgH="279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6938" y="5108575"/>
                        <a:ext cx="9017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4"/>
          <p:cNvGraphicFramePr>
            <a:graphicFrameLocks noChangeAspect="1"/>
          </p:cNvGraphicFramePr>
          <p:nvPr/>
        </p:nvGraphicFramePr>
        <p:xfrm>
          <a:off x="6202363" y="5622925"/>
          <a:ext cx="546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Equation" r:id="rId7" imgW="546100" imgH="279400" progId="Equation.DSMT4">
                  <p:embed/>
                </p:oleObj>
              </mc:Choice>
              <mc:Fallback>
                <p:oleObj name="Equation" r:id="rId7" imgW="546100" imgH="279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2363" y="5622925"/>
                        <a:ext cx="546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Object 5"/>
          <p:cNvGraphicFramePr>
            <a:graphicFrameLocks noChangeAspect="1"/>
          </p:cNvGraphicFramePr>
          <p:nvPr/>
        </p:nvGraphicFramePr>
        <p:xfrm>
          <a:off x="3530600" y="4279900"/>
          <a:ext cx="8890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Equation" r:id="rId9" imgW="889000" imgH="584200" progId="Equation.DSMT4">
                  <p:embed/>
                </p:oleObj>
              </mc:Choice>
              <mc:Fallback>
                <p:oleObj name="Equation" r:id="rId9" imgW="889000" imgH="584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0600" y="4279900"/>
                        <a:ext cx="8890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6"/>
          <p:cNvGraphicFramePr>
            <a:graphicFrameLocks noChangeAspect="1"/>
          </p:cNvGraphicFramePr>
          <p:nvPr/>
        </p:nvGraphicFramePr>
        <p:xfrm>
          <a:off x="3616325" y="5127625"/>
          <a:ext cx="787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name="Equation" r:id="rId11" imgW="787400" imgH="228600" progId="Equation.DSMT4">
                  <p:embed/>
                </p:oleObj>
              </mc:Choice>
              <mc:Fallback>
                <p:oleObj name="Equation" r:id="rId11" imgW="7874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6325" y="5127625"/>
                        <a:ext cx="7874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bject 7"/>
          <p:cNvGraphicFramePr>
            <a:graphicFrameLocks noChangeAspect="1"/>
          </p:cNvGraphicFramePr>
          <p:nvPr/>
        </p:nvGraphicFramePr>
        <p:xfrm>
          <a:off x="3736975" y="5664200"/>
          <a:ext cx="8382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Equation" r:id="rId13" imgW="838200" imgH="228600" progId="Equation.DSMT4">
                  <p:embed/>
                </p:oleObj>
              </mc:Choice>
              <mc:Fallback>
                <p:oleObj name="Equation" r:id="rId13" imgW="8382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6975" y="5664200"/>
                        <a:ext cx="8382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" name="TextBox 84"/>
          <p:cNvSpPr txBox="1"/>
          <p:nvPr/>
        </p:nvSpPr>
        <p:spPr>
          <a:xfrm>
            <a:off x="3656013" y="5594350"/>
            <a:ext cx="1023937" cy="369888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en-GB" dirty="0"/>
          </a:p>
        </p:txBody>
      </p:sp>
      <p:sp>
        <p:nvSpPr>
          <p:cNvPr id="86" name="TextBox 85"/>
          <p:cNvSpPr txBox="1"/>
          <p:nvPr/>
        </p:nvSpPr>
        <p:spPr>
          <a:xfrm>
            <a:off x="5975350" y="5594350"/>
            <a:ext cx="1023938" cy="369888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5" grpId="0" animBg="1"/>
      <p:bldP spid="8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7"/>
          <p:cNvSpPr txBox="1">
            <a:spLocks noChangeArrowheads="1"/>
          </p:cNvSpPr>
          <p:nvPr/>
        </p:nvSpPr>
        <p:spPr bwMode="auto">
          <a:xfrm>
            <a:off x="762000" y="1239838"/>
            <a:ext cx="55213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The triangles are similar.  Find the values of </a:t>
            </a:r>
            <a:r>
              <a:rPr lang="en-GB" i="1"/>
              <a:t>x</a:t>
            </a:r>
            <a:r>
              <a:rPr lang="en-GB"/>
              <a:t> and </a:t>
            </a:r>
            <a:r>
              <a:rPr lang="en-GB" i="1"/>
              <a:t>y</a:t>
            </a:r>
            <a:r>
              <a:rPr lang="en-GB"/>
              <a:t>.</a:t>
            </a:r>
          </a:p>
          <a:p>
            <a:pPr eaLnBrk="1" hangingPunct="1"/>
            <a:r>
              <a:rPr lang="en-GB"/>
              <a:t>(All lengths are in cm.)</a:t>
            </a:r>
          </a:p>
        </p:txBody>
      </p:sp>
      <p:sp>
        <p:nvSpPr>
          <p:cNvPr id="9219" name="TextBox 14"/>
          <p:cNvSpPr txBox="1">
            <a:spLocks noChangeArrowheads="1"/>
          </p:cNvSpPr>
          <p:nvPr/>
        </p:nvSpPr>
        <p:spPr bwMode="auto">
          <a:xfrm>
            <a:off x="322263" y="944563"/>
            <a:ext cx="1262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/>
              <a:t>Examples</a:t>
            </a:r>
          </a:p>
        </p:txBody>
      </p:sp>
      <p:sp>
        <p:nvSpPr>
          <p:cNvPr id="9220" name="TextBox 6"/>
          <p:cNvSpPr txBox="1">
            <a:spLocks noChangeArrowheads="1"/>
          </p:cNvSpPr>
          <p:nvPr/>
        </p:nvSpPr>
        <p:spPr bwMode="auto">
          <a:xfrm>
            <a:off x="322263" y="1239838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>
                <a:solidFill>
                  <a:schemeClr val="accent1"/>
                </a:solidFill>
              </a:rPr>
              <a:t>2</a:t>
            </a:r>
          </a:p>
        </p:txBody>
      </p:sp>
      <p:graphicFrame>
        <p:nvGraphicFramePr>
          <p:cNvPr id="78" name="Object 2"/>
          <p:cNvGraphicFramePr>
            <a:graphicFrameLocks noChangeAspect="1"/>
          </p:cNvGraphicFramePr>
          <p:nvPr/>
        </p:nvGraphicFramePr>
        <p:xfrm>
          <a:off x="7631113" y="4424363"/>
          <a:ext cx="7239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2" name="Equation" r:id="rId3" imgW="723900" imgH="584200" progId="Equation.DSMT4">
                  <p:embed/>
                </p:oleObj>
              </mc:Choice>
              <mc:Fallback>
                <p:oleObj name="Equation" r:id="rId3" imgW="723900" imgH="584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1113" y="4424363"/>
                        <a:ext cx="7239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TextBox 78"/>
          <p:cNvSpPr txBox="1"/>
          <p:nvPr/>
        </p:nvSpPr>
        <p:spPr>
          <a:xfrm>
            <a:off x="5059363" y="3719513"/>
            <a:ext cx="3738562" cy="369887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smtClean="0">
                <a:solidFill>
                  <a:srgbClr val="000000"/>
                </a:solidFill>
              </a:rPr>
              <a:t>Using ratio of corresponding sides:</a:t>
            </a:r>
          </a:p>
        </p:txBody>
      </p:sp>
      <p:graphicFrame>
        <p:nvGraphicFramePr>
          <p:cNvPr id="80" name="Object 3"/>
          <p:cNvGraphicFramePr>
            <a:graphicFrameLocks noChangeAspect="1"/>
          </p:cNvGraphicFramePr>
          <p:nvPr/>
        </p:nvGraphicFramePr>
        <p:xfrm>
          <a:off x="7512050" y="5253038"/>
          <a:ext cx="800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name="Equation" r:id="rId5" imgW="800100" imgH="279400" progId="Equation.DSMT4">
                  <p:embed/>
                </p:oleObj>
              </mc:Choice>
              <mc:Fallback>
                <p:oleObj name="Equation" r:id="rId5" imgW="800100" imgH="279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2050" y="5253038"/>
                        <a:ext cx="800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4"/>
          <p:cNvGraphicFramePr>
            <a:graphicFrameLocks noChangeAspect="1"/>
          </p:cNvGraphicFramePr>
          <p:nvPr/>
        </p:nvGraphicFramePr>
        <p:xfrm>
          <a:off x="7540625" y="5767388"/>
          <a:ext cx="8382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Equation" r:id="rId7" imgW="838200" imgH="279400" progId="Equation.DSMT4">
                  <p:embed/>
                </p:oleObj>
              </mc:Choice>
              <mc:Fallback>
                <p:oleObj name="Equation" r:id="rId7" imgW="838200" imgH="279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0625" y="5767388"/>
                        <a:ext cx="8382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Object 5"/>
          <p:cNvGraphicFramePr>
            <a:graphicFrameLocks noChangeAspect="1"/>
          </p:cNvGraphicFramePr>
          <p:nvPr/>
        </p:nvGraphicFramePr>
        <p:xfrm>
          <a:off x="5053013" y="4424363"/>
          <a:ext cx="8128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5" name="Equation" r:id="rId9" imgW="812800" imgH="584200" progId="Equation.DSMT4">
                  <p:embed/>
                </p:oleObj>
              </mc:Choice>
              <mc:Fallback>
                <p:oleObj name="Equation" r:id="rId9" imgW="812800" imgH="584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3013" y="4424363"/>
                        <a:ext cx="8128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6"/>
          <p:cNvGraphicFramePr>
            <a:graphicFrameLocks noChangeAspect="1"/>
          </p:cNvGraphicFramePr>
          <p:nvPr/>
        </p:nvGraphicFramePr>
        <p:xfrm>
          <a:off x="4992688" y="5272088"/>
          <a:ext cx="10033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name="Equation" r:id="rId11" imgW="1003300" imgH="228600" progId="Equation.DSMT4">
                  <p:embed/>
                </p:oleObj>
              </mc:Choice>
              <mc:Fallback>
                <p:oleObj name="Equation" r:id="rId11" imgW="10033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2688" y="5272088"/>
                        <a:ext cx="10033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bject 7"/>
          <p:cNvGraphicFramePr>
            <a:graphicFrameLocks noChangeAspect="1"/>
          </p:cNvGraphicFramePr>
          <p:nvPr/>
        </p:nvGraphicFramePr>
        <p:xfrm>
          <a:off x="5316538" y="5808663"/>
          <a:ext cx="6477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" name="Equation" r:id="rId13" imgW="647700" imgH="228600" progId="Equation.DSMT4">
                  <p:embed/>
                </p:oleObj>
              </mc:Choice>
              <mc:Fallback>
                <p:oleObj name="Equation" r:id="rId13" imgW="6477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6538" y="5808663"/>
                        <a:ext cx="6477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" name="TextBox 84"/>
          <p:cNvSpPr txBox="1"/>
          <p:nvPr/>
        </p:nvSpPr>
        <p:spPr>
          <a:xfrm>
            <a:off x="5140325" y="5738813"/>
            <a:ext cx="1023938" cy="369887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en-GB" dirty="0"/>
          </a:p>
        </p:txBody>
      </p:sp>
      <p:sp>
        <p:nvSpPr>
          <p:cNvPr id="86" name="TextBox 85"/>
          <p:cNvSpPr txBox="1"/>
          <p:nvPr/>
        </p:nvSpPr>
        <p:spPr>
          <a:xfrm>
            <a:off x="7459663" y="5738813"/>
            <a:ext cx="1023937" cy="369887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en-GB" dirty="0"/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323850" y="1484313"/>
            <a:ext cx="3606800" cy="2357437"/>
            <a:chOff x="931107" y="1493838"/>
            <a:chExt cx="3606170" cy="2357120"/>
          </a:xfrm>
        </p:grpSpPr>
        <p:sp>
          <p:nvSpPr>
            <p:cNvPr id="9243" name="TextBox 69"/>
            <p:cNvSpPr txBox="1">
              <a:spLocks noChangeArrowheads="1"/>
            </p:cNvSpPr>
            <p:nvPr/>
          </p:nvSpPr>
          <p:spPr bwMode="auto">
            <a:xfrm>
              <a:off x="2899527" y="3269762"/>
              <a:ext cx="3130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/>
                <a:t>7</a:t>
              </a:r>
            </a:p>
          </p:txBody>
        </p:sp>
        <p:sp>
          <p:nvSpPr>
            <p:cNvPr id="9244" name="TextBox 70"/>
            <p:cNvSpPr txBox="1">
              <a:spLocks noChangeArrowheads="1"/>
            </p:cNvSpPr>
            <p:nvPr/>
          </p:nvSpPr>
          <p:spPr bwMode="auto">
            <a:xfrm>
              <a:off x="1780678" y="2652456"/>
              <a:ext cx="313151" cy="369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/>
                <a:t>8</a:t>
              </a:r>
            </a:p>
          </p:txBody>
        </p:sp>
        <p:sp>
          <p:nvSpPr>
            <p:cNvPr id="9245" name="TextBox 71"/>
            <p:cNvSpPr txBox="1">
              <a:spLocks noChangeArrowheads="1"/>
            </p:cNvSpPr>
            <p:nvPr/>
          </p:nvSpPr>
          <p:spPr bwMode="auto">
            <a:xfrm>
              <a:off x="2653050" y="2309626"/>
              <a:ext cx="354608" cy="369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 i="1"/>
                <a:t>x</a:t>
              </a:r>
            </a:p>
          </p:txBody>
        </p:sp>
        <p:grpSp>
          <p:nvGrpSpPr>
            <p:cNvPr id="9246" name="Group 76"/>
            <p:cNvGrpSpPr>
              <a:grpSpLocks noChangeAspect="1"/>
            </p:cNvGrpSpPr>
            <p:nvPr/>
          </p:nvGrpSpPr>
          <p:grpSpPr bwMode="auto">
            <a:xfrm rot="10800000" flipH="1">
              <a:off x="931107" y="1493838"/>
              <a:ext cx="3606170" cy="2357120"/>
              <a:chOff x="391034" y="2628900"/>
              <a:chExt cx="2548629" cy="1964924"/>
            </a:xfrm>
          </p:grpSpPr>
          <p:sp>
            <p:nvSpPr>
              <p:cNvPr id="35" name="Arc 34"/>
              <p:cNvSpPr>
                <a:spLocks noChangeAspect="1"/>
              </p:cNvSpPr>
              <p:nvPr/>
            </p:nvSpPr>
            <p:spPr>
              <a:xfrm>
                <a:off x="1071940" y="2672565"/>
                <a:ext cx="732506" cy="730396"/>
              </a:xfrm>
              <a:prstGeom prst="arc">
                <a:avLst>
                  <a:gd name="adj1" fmla="val 114591"/>
                  <a:gd name="adj2" fmla="val 7216341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grpSp>
            <p:nvGrpSpPr>
              <p:cNvPr id="9248" name="Group 66"/>
              <p:cNvGrpSpPr>
                <a:grpSpLocks/>
              </p:cNvGrpSpPr>
              <p:nvPr/>
            </p:nvGrpSpPr>
            <p:grpSpPr bwMode="auto">
              <a:xfrm>
                <a:off x="391034" y="2628900"/>
                <a:ext cx="2548629" cy="1964924"/>
                <a:chOff x="391034" y="2628900"/>
                <a:chExt cx="2548629" cy="1964924"/>
              </a:xfrm>
            </p:grpSpPr>
            <p:sp>
              <p:nvSpPr>
                <p:cNvPr id="37" name="Arc 36"/>
                <p:cNvSpPr/>
                <p:nvPr/>
              </p:nvSpPr>
              <p:spPr>
                <a:xfrm>
                  <a:off x="2019823" y="2628900"/>
                  <a:ext cx="914231" cy="914318"/>
                </a:xfrm>
                <a:prstGeom prst="arc">
                  <a:avLst>
                    <a:gd name="adj1" fmla="val 9057976"/>
                    <a:gd name="adj2" fmla="val 10803592"/>
                  </a:avLst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38" name="Arc 37"/>
                <p:cNvSpPr/>
                <p:nvPr/>
              </p:nvSpPr>
              <p:spPr>
                <a:xfrm>
                  <a:off x="385426" y="3686122"/>
                  <a:ext cx="914231" cy="914319"/>
                </a:xfrm>
                <a:prstGeom prst="arc">
                  <a:avLst>
                    <a:gd name="adj1" fmla="val 18085809"/>
                    <a:gd name="adj2" fmla="val 19944652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39" name="Freeform 38"/>
                <p:cNvSpPr/>
                <p:nvPr/>
              </p:nvSpPr>
              <p:spPr>
                <a:xfrm>
                  <a:off x="841980" y="3058934"/>
                  <a:ext cx="1623181" cy="1083686"/>
                </a:xfrm>
                <a:custGeom>
                  <a:avLst/>
                  <a:gdLst>
                    <a:gd name="connsiteX0" fmla="*/ 0 w 1622304"/>
                    <a:gd name="connsiteY0" fmla="*/ 1084672 h 1084672"/>
                    <a:gd name="connsiteX1" fmla="*/ 1622304 w 1622304"/>
                    <a:gd name="connsiteY1" fmla="*/ 46354 h 1084672"/>
                    <a:gd name="connsiteX2" fmla="*/ 593300 w 1622304"/>
                    <a:gd name="connsiteY2" fmla="*/ 0 h 1084672"/>
                    <a:gd name="connsiteX3" fmla="*/ 0 w 1622304"/>
                    <a:gd name="connsiteY3" fmla="*/ 1084672 h 10846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622304" h="1084672">
                      <a:moveTo>
                        <a:pt x="0" y="1084672"/>
                      </a:moveTo>
                      <a:lnTo>
                        <a:pt x="1622304" y="46354"/>
                      </a:lnTo>
                      <a:lnTo>
                        <a:pt x="593300" y="0"/>
                      </a:lnTo>
                      <a:lnTo>
                        <a:pt x="0" y="1084672"/>
                      </a:lnTo>
                      <a:close/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</p:grpSp>
      </p:grpSp>
      <p:grpSp>
        <p:nvGrpSpPr>
          <p:cNvPr id="9231" name="Group 44"/>
          <p:cNvGrpSpPr>
            <a:grpSpLocks/>
          </p:cNvGrpSpPr>
          <p:nvPr/>
        </p:nvGrpSpPr>
        <p:grpSpPr bwMode="auto">
          <a:xfrm>
            <a:off x="-207963" y="3535363"/>
            <a:ext cx="4506913" cy="2946400"/>
            <a:chOff x="4403725" y="1239838"/>
            <a:chExt cx="4507707" cy="2946400"/>
          </a:xfrm>
        </p:grpSpPr>
        <p:grpSp>
          <p:nvGrpSpPr>
            <p:cNvPr id="9234" name="Group 76"/>
            <p:cNvGrpSpPr>
              <a:grpSpLocks noChangeAspect="1"/>
            </p:cNvGrpSpPr>
            <p:nvPr/>
          </p:nvGrpSpPr>
          <p:grpSpPr bwMode="auto">
            <a:xfrm flipH="1">
              <a:off x="4403725" y="1239838"/>
              <a:ext cx="4507707" cy="2946400"/>
              <a:chOff x="391034" y="2628900"/>
              <a:chExt cx="2548629" cy="1964924"/>
            </a:xfrm>
          </p:grpSpPr>
          <p:sp>
            <p:nvSpPr>
              <p:cNvPr id="40" name="Arc 39"/>
              <p:cNvSpPr>
                <a:spLocks noChangeAspect="1"/>
              </p:cNvSpPr>
              <p:nvPr/>
            </p:nvSpPr>
            <p:spPr>
              <a:xfrm>
                <a:off x="1077790" y="2678658"/>
                <a:ext cx="731643" cy="731553"/>
              </a:xfrm>
              <a:prstGeom prst="arc">
                <a:avLst>
                  <a:gd name="adj1" fmla="val 114591"/>
                  <a:gd name="adj2" fmla="val 7216341"/>
                </a:avLst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grpSp>
            <p:nvGrpSpPr>
              <p:cNvPr id="9239" name="Group 66"/>
              <p:cNvGrpSpPr>
                <a:grpSpLocks/>
              </p:cNvGrpSpPr>
              <p:nvPr/>
            </p:nvGrpSpPr>
            <p:grpSpPr bwMode="auto">
              <a:xfrm>
                <a:off x="391034" y="2628900"/>
                <a:ext cx="2548629" cy="1964924"/>
                <a:chOff x="391034" y="2628900"/>
                <a:chExt cx="2548629" cy="1964924"/>
              </a:xfrm>
            </p:grpSpPr>
            <p:sp>
              <p:nvSpPr>
                <p:cNvPr id="49" name="Arc 48"/>
                <p:cNvSpPr/>
                <p:nvPr/>
              </p:nvSpPr>
              <p:spPr>
                <a:xfrm>
                  <a:off x="2025783" y="2628900"/>
                  <a:ext cx="913880" cy="914706"/>
                </a:xfrm>
                <a:prstGeom prst="arc">
                  <a:avLst>
                    <a:gd name="adj1" fmla="val 9057976"/>
                    <a:gd name="adj2" fmla="val 10803592"/>
                  </a:avLst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accent6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50" name="Arc 49"/>
                <p:cNvSpPr/>
                <p:nvPr/>
              </p:nvSpPr>
              <p:spPr>
                <a:xfrm>
                  <a:off x="391034" y="3679118"/>
                  <a:ext cx="913880" cy="914706"/>
                </a:xfrm>
                <a:prstGeom prst="arc">
                  <a:avLst>
                    <a:gd name="adj1" fmla="val 18085809"/>
                    <a:gd name="adj2" fmla="val 19944652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52" name="Freeform 51"/>
                <p:cNvSpPr/>
                <p:nvPr/>
              </p:nvSpPr>
              <p:spPr>
                <a:xfrm>
                  <a:off x="847973" y="3052375"/>
                  <a:ext cx="1623079" cy="1084096"/>
                </a:xfrm>
                <a:custGeom>
                  <a:avLst/>
                  <a:gdLst>
                    <a:gd name="connsiteX0" fmla="*/ 0 w 1622304"/>
                    <a:gd name="connsiteY0" fmla="*/ 1084672 h 1084672"/>
                    <a:gd name="connsiteX1" fmla="*/ 1622304 w 1622304"/>
                    <a:gd name="connsiteY1" fmla="*/ 46354 h 1084672"/>
                    <a:gd name="connsiteX2" fmla="*/ 593300 w 1622304"/>
                    <a:gd name="connsiteY2" fmla="*/ 0 h 1084672"/>
                    <a:gd name="connsiteX3" fmla="*/ 0 w 1622304"/>
                    <a:gd name="connsiteY3" fmla="*/ 1084672 h 10846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622304" h="1084672">
                      <a:moveTo>
                        <a:pt x="0" y="1084672"/>
                      </a:moveTo>
                      <a:lnTo>
                        <a:pt x="1622304" y="46354"/>
                      </a:lnTo>
                      <a:lnTo>
                        <a:pt x="593300" y="0"/>
                      </a:lnTo>
                      <a:lnTo>
                        <a:pt x="0" y="1084672"/>
                      </a:lnTo>
                      <a:close/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</p:grpSp>
        <p:sp>
          <p:nvSpPr>
            <p:cNvPr id="9235" name="TextBox 40"/>
            <p:cNvSpPr txBox="1">
              <a:spLocks noChangeArrowheads="1"/>
            </p:cNvSpPr>
            <p:nvPr/>
          </p:nvSpPr>
          <p:spPr bwMode="auto">
            <a:xfrm>
              <a:off x="6146800" y="2542032"/>
              <a:ext cx="44142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/>
                <a:t>15</a:t>
              </a:r>
            </a:p>
          </p:txBody>
        </p:sp>
        <p:sp>
          <p:nvSpPr>
            <p:cNvPr id="9236" name="TextBox 41"/>
            <p:cNvSpPr txBox="1">
              <a:spLocks noChangeArrowheads="1"/>
            </p:cNvSpPr>
            <p:nvPr/>
          </p:nvSpPr>
          <p:spPr bwMode="auto">
            <a:xfrm>
              <a:off x="7457749" y="2365402"/>
              <a:ext cx="44142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/>
                <a:t>12</a:t>
              </a:r>
            </a:p>
          </p:txBody>
        </p:sp>
        <p:sp>
          <p:nvSpPr>
            <p:cNvPr id="9237" name="TextBox 42"/>
            <p:cNvSpPr txBox="1">
              <a:spLocks noChangeArrowheads="1"/>
            </p:cNvSpPr>
            <p:nvPr/>
          </p:nvSpPr>
          <p:spPr bwMode="auto">
            <a:xfrm>
              <a:off x="6126872" y="1526907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/>
                <a:t>y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4803775" y="2152650"/>
            <a:ext cx="3551238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GB" dirty="0"/>
              <a:t>Turn one of the triangles so that you can see which are the corresponding sides.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1708150" y="1947863"/>
            <a:ext cx="312738" cy="3698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5" grpId="0" animBg="1"/>
      <p:bldP spid="86" grpId="0" animBg="1"/>
      <p:bldP spid="46" grpId="0" animBg="1"/>
      <p:bldP spid="5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6"/>
          <p:cNvSpPr txBox="1">
            <a:spLocks noChangeArrowheads="1"/>
          </p:cNvSpPr>
          <p:nvPr/>
        </p:nvSpPr>
        <p:spPr bwMode="auto">
          <a:xfrm>
            <a:off x="322263" y="1239838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10243" name="TextBox 7"/>
          <p:cNvSpPr txBox="1">
            <a:spLocks noChangeArrowheads="1"/>
          </p:cNvSpPr>
          <p:nvPr/>
        </p:nvSpPr>
        <p:spPr bwMode="auto">
          <a:xfrm>
            <a:off x="762000" y="1239838"/>
            <a:ext cx="28797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Find the values of </a:t>
            </a:r>
            <a:r>
              <a:rPr lang="en-GB" i="1"/>
              <a:t>x</a:t>
            </a:r>
            <a:r>
              <a:rPr lang="en-GB"/>
              <a:t> and </a:t>
            </a:r>
            <a:r>
              <a:rPr lang="en-GB" i="1"/>
              <a:t>y</a:t>
            </a:r>
            <a:r>
              <a:rPr lang="en-GB"/>
              <a:t>.</a:t>
            </a:r>
          </a:p>
          <a:p>
            <a:pPr eaLnBrk="1" hangingPunct="1"/>
            <a:r>
              <a:rPr lang="en-GB"/>
              <a:t>(All lengths are in cm.)</a:t>
            </a:r>
          </a:p>
        </p:txBody>
      </p:sp>
      <p:sp>
        <p:nvSpPr>
          <p:cNvPr id="10244" name="TextBox 10"/>
          <p:cNvSpPr txBox="1">
            <a:spLocks noChangeArrowheads="1"/>
          </p:cNvSpPr>
          <p:nvPr/>
        </p:nvSpPr>
        <p:spPr bwMode="auto">
          <a:xfrm>
            <a:off x="6578600" y="1252538"/>
            <a:ext cx="323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i="1"/>
              <a:t>x</a:t>
            </a:r>
            <a:r>
              <a:rPr lang="en-GB"/>
              <a:t> </a:t>
            </a:r>
          </a:p>
        </p:txBody>
      </p:sp>
      <p:sp>
        <p:nvSpPr>
          <p:cNvPr id="10245" name="TextBox 13"/>
          <p:cNvSpPr txBox="1">
            <a:spLocks noChangeArrowheads="1"/>
          </p:cNvSpPr>
          <p:nvPr/>
        </p:nvSpPr>
        <p:spPr bwMode="auto">
          <a:xfrm>
            <a:off x="5456238" y="2184400"/>
            <a:ext cx="469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sz="1600"/>
              <a:t>2.5</a:t>
            </a:r>
          </a:p>
        </p:txBody>
      </p:sp>
      <p:sp>
        <p:nvSpPr>
          <p:cNvPr id="10246" name="TextBox 14"/>
          <p:cNvSpPr txBox="1">
            <a:spLocks noChangeArrowheads="1"/>
          </p:cNvSpPr>
          <p:nvPr/>
        </p:nvSpPr>
        <p:spPr bwMode="auto">
          <a:xfrm>
            <a:off x="322263" y="944563"/>
            <a:ext cx="1262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/>
              <a:t>Examples</a:t>
            </a:r>
          </a:p>
        </p:txBody>
      </p:sp>
      <p:sp>
        <p:nvSpPr>
          <p:cNvPr id="23" name="Freeform 22"/>
          <p:cNvSpPr/>
          <p:nvPr/>
        </p:nvSpPr>
        <p:spPr>
          <a:xfrm>
            <a:off x="5419725" y="987425"/>
            <a:ext cx="3121025" cy="1806575"/>
          </a:xfrm>
          <a:custGeom>
            <a:avLst/>
            <a:gdLst>
              <a:gd name="connsiteX0" fmla="*/ 0 w 3121414"/>
              <a:gd name="connsiteY0" fmla="*/ 1806738 h 1806738"/>
              <a:gd name="connsiteX1" fmla="*/ 3121414 w 3121414"/>
              <a:gd name="connsiteY1" fmla="*/ 1797793 h 1806738"/>
              <a:gd name="connsiteX2" fmla="*/ 2137587 w 3121414"/>
              <a:gd name="connsiteY2" fmla="*/ 0 h 1806738"/>
              <a:gd name="connsiteX3" fmla="*/ 0 w 3121414"/>
              <a:gd name="connsiteY3" fmla="*/ 1806738 h 1806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21414" h="1806738">
                <a:moveTo>
                  <a:pt x="0" y="1806738"/>
                </a:moveTo>
                <a:lnTo>
                  <a:pt x="3121414" y="1797793"/>
                </a:lnTo>
                <a:lnTo>
                  <a:pt x="2137587" y="0"/>
                </a:lnTo>
                <a:lnTo>
                  <a:pt x="0" y="1806738"/>
                </a:lnTo>
                <a:close/>
              </a:path>
            </a:pathLst>
          </a:custGeom>
          <a:ln>
            <a:solidFill>
              <a:srgbClr val="000000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25" name="Freeform 24"/>
          <p:cNvSpPr/>
          <p:nvPr/>
        </p:nvSpPr>
        <p:spPr>
          <a:xfrm>
            <a:off x="6180138" y="1001713"/>
            <a:ext cx="2012950" cy="1162050"/>
          </a:xfrm>
          <a:custGeom>
            <a:avLst/>
            <a:gdLst>
              <a:gd name="connsiteX0" fmla="*/ 0 w 2012373"/>
              <a:gd name="connsiteY0" fmla="*/ 1162752 h 1162752"/>
              <a:gd name="connsiteX1" fmla="*/ 1368413 w 2012373"/>
              <a:gd name="connsiteY1" fmla="*/ 0 h 1162752"/>
              <a:gd name="connsiteX2" fmla="*/ 2012373 w 2012373"/>
              <a:gd name="connsiteY2" fmla="*/ 1162752 h 1162752"/>
              <a:gd name="connsiteX3" fmla="*/ 0 w 2012373"/>
              <a:gd name="connsiteY3" fmla="*/ 1162752 h 1162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2373" h="1162752">
                <a:moveTo>
                  <a:pt x="0" y="1162752"/>
                </a:moveTo>
                <a:lnTo>
                  <a:pt x="1368413" y="0"/>
                </a:lnTo>
                <a:lnTo>
                  <a:pt x="2012373" y="1162752"/>
                </a:lnTo>
                <a:lnTo>
                  <a:pt x="0" y="1162752"/>
                </a:lnTo>
                <a:close/>
              </a:path>
            </a:pathLst>
          </a:cu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5" name="Freeform 34"/>
          <p:cNvSpPr/>
          <p:nvPr/>
        </p:nvSpPr>
        <p:spPr>
          <a:xfrm>
            <a:off x="7154863" y="2101850"/>
            <a:ext cx="214312" cy="125413"/>
          </a:xfrm>
          <a:custGeom>
            <a:avLst/>
            <a:gdLst>
              <a:gd name="connsiteX0" fmla="*/ 0 w 214653"/>
              <a:gd name="connsiteY0" fmla="*/ 0 h 125219"/>
              <a:gd name="connsiteX1" fmla="*/ 214653 w 214653"/>
              <a:gd name="connsiteY1" fmla="*/ 62610 h 125219"/>
              <a:gd name="connsiteX2" fmla="*/ 0 w 214653"/>
              <a:gd name="connsiteY2" fmla="*/ 125219 h 125219"/>
              <a:gd name="connsiteX3" fmla="*/ 0 w 214653"/>
              <a:gd name="connsiteY3" fmla="*/ 125219 h 125219"/>
              <a:gd name="connsiteX4" fmla="*/ 0 w 214653"/>
              <a:gd name="connsiteY4" fmla="*/ 125219 h 125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653" h="125219">
                <a:moveTo>
                  <a:pt x="0" y="0"/>
                </a:moveTo>
                <a:lnTo>
                  <a:pt x="214653" y="62610"/>
                </a:lnTo>
                <a:lnTo>
                  <a:pt x="0" y="125219"/>
                </a:lnTo>
                <a:lnTo>
                  <a:pt x="0" y="125219"/>
                </a:lnTo>
                <a:lnTo>
                  <a:pt x="0" y="125219"/>
                </a:lnTo>
              </a:path>
            </a:pathLst>
          </a:cu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6" name="Freeform 35"/>
          <p:cNvSpPr/>
          <p:nvPr/>
        </p:nvSpPr>
        <p:spPr>
          <a:xfrm>
            <a:off x="7154863" y="2746375"/>
            <a:ext cx="214312" cy="125413"/>
          </a:xfrm>
          <a:custGeom>
            <a:avLst/>
            <a:gdLst>
              <a:gd name="connsiteX0" fmla="*/ 0 w 214653"/>
              <a:gd name="connsiteY0" fmla="*/ 0 h 125219"/>
              <a:gd name="connsiteX1" fmla="*/ 214653 w 214653"/>
              <a:gd name="connsiteY1" fmla="*/ 62610 h 125219"/>
              <a:gd name="connsiteX2" fmla="*/ 0 w 214653"/>
              <a:gd name="connsiteY2" fmla="*/ 125219 h 125219"/>
              <a:gd name="connsiteX3" fmla="*/ 0 w 214653"/>
              <a:gd name="connsiteY3" fmla="*/ 125219 h 125219"/>
              <a:gd name="connsiteX4" fmla="*/ 0 w 214653"/>
              <a:gd name="connsiteY4" fmla="*/ 125219 h 125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653" h="125219">
                <a:moveTo>
                  <a:pt x="0" y="0"/>
                </a:moveTo>
                <a:lnTo>
                  <a:pt x="214653" y="62610"/>
                </a:lnTo>
                <a:lnTo>
                  <a:pt x="0" y="125219"/>
                </a:lnTo>
                <a:lnTo>
                  <a:pt x="0" y="125219"/>
                </a:lnTo>
                <a:lnTo>
                  <a:pt x="0" y="125219"/>
                </a:lnTo>
              </a:path>
            </a:pathLst>
          </a:cu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251" name="TextBox 41"/>
          <p:cNvSpPr txBox="1">
            <a:spLocks noChangeArrowheads="1"/>
          </p:cNvSpPr>
          <p:nvPr/>
        </p:nvSpPr>
        <p:spPr bwMode="auto">
          <a:xfrm>
            <a:off x="7056438" y="2154238"/>
            <a:ext cx="312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9</a:t>
            </a:r>
          </a:p>
        </p:txBody>
      </p:sp>
      <p:sp>
        <p:nvSpPr>
          <p:cNvPr id="10252" name="TextBox 42"/>
          <p:cNvSpPr txBox="1">
            <a:spLocks noChangeArrowheads="1"/>
          </p:cNvSpPr>
          <p:nvPr/>
        </p:nvSpPr>
        <p:spPr bwMode="auto">
          <a:xfrm>
            <a:off x="7061200" y="2746375"/>
            <a:ext cx="35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i="1"/>
              <a:t>y</a:t>
            </a:r>
          </a:p>
        </p:txBody>
      </p:sp>
      <p:sp>
        <p:nvSpPr>
          <p:cNvPr id="10253" name="TextBox 43"/>
          <p:cNvSpPr txBox="1">
            <a:spLocks noChangeArrowheads="1"/>
          </p:cNvSpPr>
          <p:nvPr/>
        </p:nvSpPr>
        <p:spPr bwMode="auto">
          <a:xfrm>
            <a:off x="7897813" y="131445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6</a:t>
            </a:r>
          </a:p>
        </p:txBody>
      </p:sp>
      <p:sp>
        <p:nvSpPr>
          <p:cNvPr id="10254" name="TextBox 44"/>
          <p:cNvSpPr txBox="1">
            <a:spLocks noChangeArrowheads="1"/>
          </p:cNvSpPr>
          <p:nvPr/>
        </p:nvSpPr>
        <p:spPr bwMode="auto">
          <a:xfrm>
            <a:off x="8383588" y="2227263"/>
            <a:ext cx="314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2</a:t>
            </a: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5468938" y="3065463"/>
            <a:ext cx="3121025" cy="2105025"/>
            <a:chOff x="5468938" y="3065463"/>
            <a:chExt cx="3121025" cy="2104355"/>
          </a:xfrm>
        </p:grpSpPr>
        <p:grpSp>
          <p:nvGrpSpPr>
            <p:cNvPr id="10274" name="Group 49"/>
            <p:cNvGrpSpPr>
              <a:grpSpLocks/>
            </p:cNvGrpSpPr>
            <p:nvPr/>
          </p:nvGrpSpPr>
          <p:grpSpPr bwMode="auto">
            <a:xfrm>
              <a:off x="5468938" y="3065463"/>
              <a:ext cx="3121025" cy="1806575"/>
              <a:chOff x="5468938" y="3065463"/>
              <a:chExt cx="3121025" cy="1806575"/>
            </a:xfrm>
          </p:grpSpPr>
          <p:sp>
            <p:nvSpPr>
              <p:cNvPr id="29" name="Freeform 28"/>
              <p:cNvSpPr/>
              <p:nvPr/>
            </p:nvSpPr>
            <p:spPr bwMode="auto">
              <a:xfrm>
                <a:off x="5468938" y="3065463"/>
                <a:ext cx="3121025" cy="1806000"/>
              </a:xfrm>
              <a:custGeom>
                <a:avLst/>
                <a:gdLst>
                  <a:gd name="connsiteX0" fmla="*/ 0 w 3121414"/>
                  <a:gd name="connsiteY0" fmla="*/ 1806738 h 1806738"/>
                  <a:gd name="connsiteX1" fmla="*/ 3121414 w 3121414"/>
                  <a:gd name="connsiteY1" fmla="*/ 1797793 h 1806738"/>
                  <a:gd name="connsiteX2" fmla="*/ 2137587 w 3121414"/>
                  <a:gd name="connsiteY2" fmla="*/ 0 h 1806738"/>
                  <a:gd name="connsiteX3" fmla="*/ 0 w 3121414"/>
                  <a:gd name="connsiteY3" fmla="*/ 1806738 h 1806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21414" h="1806738">
                    <a:moveTo>
                      <a:pt x="0" y="1806738"/>
                    </a:moveTo>
                    <a:lnTo>
                      <a:pt x="3121414" y="1797793"/>
                    </a:lnTo>
                    <a:lnTo>
                      <a:pt x="2137587" y="0"/>
                    </a:lnTo>
                    <a:lnTo>
                      <a:pt x="0" y="1806738"/>
                    </a:lnTo>
                    <a:close/>
                  </a:path>
                </a:pathLst>
              </a:cu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0277" name="TextBox 45"/>
              <p:cNvSpPr txBox="1">
                <a:spLocks noChangeArrowheads="1"/>
              </p:cNvSpPr>
              <p:nvPr/>
            </p:nvSpPr>
            <p:spPr bwMode="auto">
              <a:xfrm>
                <a:off x="8193088" y="3716264"/>
                <a:ext cx="31304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GB"/>
                  <a:t>8</a:t>
                </a:r>
              </a:p>
            </p:txBody>
          </p:sp>
          <p:sp>
            <p:nvSpPr>
              <p:cNvPr id="10278" name="TextBox 10"/>
              <p:cNvSpPr txBox="1">
                <a:spLocks noChangeArrowheads="1"/>
              </p:cNvSpPr>
              <p:nvPr/>
            </p:nvSpPr>
            <p:spPr bwMode="auto">
              <a:xfrm>
                <a:off x="5780227" y="3716264"/>
                <a:ext cx="8307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GB" i="1"/>
                  <a:t>x</a:t>
                </a:r>
                <a:r>
                  <a:rPr lang="en-GB"/>
                  <a:t> +2.5</a:t>
                </a:r>
              </a:p>
            </p:txBody>
          </p:sp>
        </p:grpSp>
        <p:sp>
          <p:nvSpPr>
            <p:cNvPr id="10275" name="TextBox 51"/>
            <p:cNvSpPr txBox="1">
              <a:spLocks noChangeArrowheads="1"/>
            </p:cNvSpPr>
            <p:nvPr/>
          </p:nvSpPr>
          <p:spPr bwMode="auto">
            <a:xfrm>
              <a:off x="7061687" y="4800486"/>
              <a:ext cx="36744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 i="1"/>
                <a:t>y</a:t>
              </a:r>
            </a:p>
          </p:txBody>
        </p:sp>
      </p:grpSp>
      <p:grpSp>
        <p:nvGrpSpPr>
          <p:cNvPr id="4" name="Group 54"/>
          <p:cNvGrpSpPr>
            <a:grpSpLocks/>
          </p:cNvGrpSpPr>
          <p:nvPr/>
        </p:nvGrpSpPr>
        <p:grpSpPr bwMode="auto">
          <a:xfrm>
            <a:off x="5456238" y="5067300"/>
            <a:ext cx="2012950" cy="1458913"/>
            <a:chOff x="6188075" y="5114925"/>
            <a:chExt cx="2012950" cy="1458243"/>
          </a:xfrm>
        </p:grpSpPr>
        <p:grpSp>
          <p:nvGrpSpPr>
            <p:cNvPr id="10269" name="Group 50"/>
            <p:cNvGrpSpPr>
              <a:grpSpLocks/>
            </p:cNvGrpSpPr>
            <p:nvPr/>
          </p:nvGrpSpPr>
          <p:grpSpPr bwMode="auto">
            <a:xfrm>
              <a:off x="6188075" y="5114925"/>
              <a:ext cx="2012950" cy="1160463"/>
              <a:chOff x="6188075" y="5114925"/>
              <a:chExt cx="2012950" cy="1160463"/>
            </a:xfrm>
          </p:grpSpPr>
          <p:sp>
            <p:nvSpPr>
              <p:cNvPr id="30" name="Freeform 29"/>
              <p:cNvSpPr/>
              <p:nvPr/>
            </p:nvSpPr>
            <p:spPr bwMode="auto">
              <a:xfrm>
                <a:off x="6188075" y="5114925"/>
                <a:ext cx="2012950" cy="1159930"/>
              </a:xfrm>
              <a:custGeom>
                <a:avLst/>
                <a:gdLst>
                  <a:gd name="connsiteX0" fmla="*/ 0 w 2012373"/>
                  <a:gd name="connsiteY0" fmla="*/ 1162752 h 1162752"/>
                  <a:gd name="connsiteX1" fmla="*/ 1368413 w 2012373"/>
                  <a:gd name="connsiteY1" fmla="*/ 0 h 1162752"/>
                  <a:gd name="connsiteX2" fmla="*/ 2012373 w 2012373"/>
                  <a:gd name="connsiteY2" fmla="*/ 1162752 h 1162752"/>
                  <a:gd name="connsiteX3" fmla="*/ 0 w 2012373"/>
                  <a:gd name="connsiteY3" fmla="*/ 1162752 h 1162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12373" h="1162752">
                    <a:moveTo>
                      <a:pt x="0" y="1162752"/>
                    </a:moveTo>
                    <a:lnTo>
                      <a:pt x="1368413" y="0"/>
                    </a:lnTo>
                    <a:lnTo>
                      <a:pt x="2012373" y="1162752"/>
                    </a:lnTo>
                    <a:lnTo>
                      <a:pt x="0" y="1162752"/>
                    </a:lnTo>
                    <a:close/>
                  </a:path>
                </a:pathLst>
              </a:custGeom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0272" name="TextBox 10"/>
              <p:cNvSpPr txBox="1">
                <a:spLocks noChangeArrowheads="1"/>
              </p:cNvSpPr>
              <p:nvPr/>
            </p:nvSpPr>
            <p:spPr bwMode="auto">
              <a:xfrm>
                <a:off x="6567136" y="5413851"/>
                <a:ext cx="35448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GB" i="1"/>
                  <a:t>x</a:t>
                </a:r>
              </a:p>
            </p:txBody>
          </p:sp>
          <p:sp>
            <p:nvSpPr>
              <p:cNvPr id="10273" name="TextBox 48"/>
              <p:cNvSpPr txBox="1">
                <a:spLocks noChangeArrowheads="1"/>
              </p:cNvSpPr>
              <p:nvPr/>
            </p:nvSpPr>
            <p:spPr bwMode="auto">
              <a:xfrm>
                <a:off x="7825895" y="5439086"/>
                <a:ext cx="31304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GB"/>
                  <a:t>6</a:t>
                </a:r>
              </a:p>
            </p:txBody>
          </p:sp>
        </p:grpSp>
        <p:sp>
          <p:nvSpPr>
            <p:cNvPr id="10270" name="TextBox 53"/>
            <p:cNvSpPr txBox="1">
              <a:spLocks noChangeArrowheads="1"/>
            </p:cNvSpPr>
            <p:nvPr/>
          </p:nvSpPr>
          <p:spPr bwMode="auto">
            <a:xfrm>
              <a:off x="7212653" y="6203836"/>
              <a:ext cx="3130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/>
                <a:t>9</a:t>
              </a:r>
            </a:p>
          </p:txBody>
        </p:sp>
      </p:grpSp>
      <p:graphicFrame>
        <p:nvGraphicFramePr>
          <p:cNvPr id="56" name="Object 2"/>
          <p:cNvGraphicFramePr>
            <a:graphicFrameLocks noChangeAspect="1"/>
          </p:cNvGraphicFramePr>
          <p:nvPr/>
        </p:nvGraphicFramePr>
        <p:xfrm>
          <a:off x="3305175" y="3116263"/>
          <a:ext cx="11430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name="Equation" r:id="rId3" imgW="1143000" imgH="584200" progId="Equation.DSMT4">
                  <p:embed/>
                </p:oleObj>
              </mc:Choice>
              <mc:Fallback>
                <p:oleObj name="Equation" r:id="rId3" imgW="1143000" imgH="584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5175" y="3116263"/>
                        <a:ext cx="11430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960438" y="2411413"/>
            <a:ext cx="3738562" cy="369887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dirty="0" smtClean="0">
                <a:solidFill>
                  <a:srgbClr val="000000"/>
                </a:solidFill>
              </a:rPr>
              <a:t>Using ratio of corresponding sides:</a:t>
            </a:r>
          </a:p>
        </p:txBody>
      </p:sp>
      <p:graphicFrame>
        <p:nvGraphicFramePr>
          <p:cNvPr id="58" name="Object 3"/>
          <p:cNvGraphicFramePr>
            <a:graphicFrameLocks noChangeAspect="1"/>
          </p:cNvGraphicFramePr>
          <p:nvPr/>
        </p:nvGraphicFramePr>
        <p:xfrm>
          <a:off x="3068638" y="3944938"/>
          <a:ext cx="14732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" name="Equation" r:id="rId5" imgW="1473200" imgH="279400" progId="Equation.DSMT4">
                  <p:embed/>
                </p:oleObj>
              </mc:Choice>
              <mc:Fallback>
                <p:oleObj name="Equation" r:id="rId5" imgW="1473200" imgH="279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8638" y="3944938"/>
                        <a:ext cx="14732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4"/>
          <p:cNvGraphicFramePr>
            <a:graphicFrameLocks noChangeAspect="1"/>
          </p:cNvGraphicFramePr>
          <p:nvPr/>
        </p:nvGraphicFramePr>
        <p:xfrm>
          <a:off x="3282950" y="4484688"/>
          <a:ext cx="1244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1" name="Equation" r:id="rId7" imgW="1244600" imgH="228600" progId="Equation.DSMT4">
                  <p:embed/>
                </p:oleObj>
              </mc:Choice>
              <mc:Fallback>
                <p:oleObj name="Equation" r:id="rId7" imgW="12446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2950" y="4484688"/>
                        <a:ext cx="1244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5"/>
          <p:cNvGraphicFramePr>
            <a:graphicFrameLocks noChangeAspect="1"/>
          </p:cNvGraphicFramePr>
          <p:nvPr/>
        </p:nvGraphicFramePr>
        <p:xfrm>
          <a:off x="3752850" y="5021263"/>
          <a:ext cx="7747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2" name="Equation" r:id="rId9" imgW="774700" imgH="228600" progId="Equation.DSMT4">
                  <p:embed/>
                </p:oleObj>
              </mc:Choice>
              <mc:Fallback>
                <p:oleObj name="Equation" r:id="rId9" imgW="7747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2850" y="5021263"/>
                        <a:ext cx="7747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"/>
          <p:cNvGraphicFramePr>
            <a:graphicFrameLocks noChangeAspect="1"/>
          </p:cNvGraphicFramePr>
          <p:nvPr/>
        </p:nvGraphicFramePr>
        <p:xfrm>
          <a:off x="3870325" y="5562600"/>
          <a:ext cx="7239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3" name="Equation" r:id="rId11" imgW="723900" imgH="228600" progId="Equation.DSMT4">
                  <p:embed/>
                </p:oleObj>
              </mc:Choice>
              <mc:Fallback>
                <p:oleObj name="Equation" r:id="rId11" imgW="7239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0325" y="5562600"/>
                        <a:ext cx="7239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7"/>
          <p:cNvGraphicFramePr>
            <a:graphicFrameLocks noChangeAspect="1"/>
          </p:cNvGraphicFramePr>
          <p:nvPr/>
        </p:nvGraphicFramePr>
        <p:xfrm>
          <a:off x="1049338" y="3116263"/>
          <a:ext cx="6223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4" name="Equation" r:id="rId13" imgW="622300" imgH="584200" progId="Equation.DSMT4">
                  <p:embed/>
                </p:oleObj>
              </mc:Choice>
              <mc:Fallback>
                <p:oleObj name="Equation" r:id="rId13" imgW="622300" imgH="584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9338" y="3116263"/>
                        <a:ext cx="62230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8"/>
          <p:cNvGraphicFramePr>
            <a:graphicFrameLocks noChangeAspect="1"/>
          </p:cNvGraphicFramePr>
          <p:nvPr/>
        </p:nvGraphicFramePr>
        <p:xfrm>
          <a:off x="960438" y="3938588"/>
          <a:ext cx="800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5" name="Equation" r:id="rId15" imgW="800100" imgH="279400" progId="Equation.DSMT4">
                  <p:embed/>
                </p:oleObj>
              </mc:Choice>
              <mc:Fallback>
                <p:oleObj name="Equation" r:id="rId15" imgW="800100" imgH="279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438" y="3938588"/>
                        <a:ext cx="8001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9"/>
          <p:cNvGraphicFramePr>
            <a:graphicFrameLocks noChangeAspect="1"/>
          </p:cNvGraphicFramePr>
          <p:nvPr/>
        </p:nvGraphicFramePr>
        <p:xfrm>
          <a:off x="1093788" y="4475163"/>
          <a:ext cx="6477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6" name="Equation" r:id="rId17" imgW="647700" imgH="279400" progId="Equation.DSMT4">
                  <p:embed/>
                </p:oleObj>
              </mc:Choice>
              <mc:Fallback>
                <p:oleObj name="Equation" r:id="rId17" imgW="647700" imgH="279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3788" y="4475163"/>
                        <a:ext cx="6477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TextBox 64"/>
          <p:cNvSpPr txBox="1"/>
          <p:nvPr/>
        </p:nvSpPr>
        <p:spPr>
          <a:xfrm>
            <a:off x="915988" y="4430713"/>
            <a:ext cx="1025525" cy="369887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en-GB" dirty="0"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703638" y="5502275"/>
            <a:ext cx="1025525" cy="3683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en-GB" dirty="0"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60438" y="1927225"/>
            <a:ext cx="2930525" cy="3698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cs typeface="Arial" pitchFamily="34" charset="0"/>
              </a:rPr>
              <a:t>Separate the two triangles.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65" grpId="0" animBg="1"/>
      <p:bldP spid="66" grpId="0" animBg="1"/>
      <p:bldP spid="3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0</TotalTime>
  <Words>403</Words>
  <Application>Microsoft Office PowerPoint</Application>
  <PresentationFormat>On-screen Show (4:3)</PresentationFormat>
  <Paragraphs>111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ＭＳ Ｐゴシック</vt:lpstr>
      <vt:lpstr>Calibri</vt:lpstr>
      <vt:lpstr>Apothecary</vt:lpstr>
      <vt:lpstr>MathType 6.0 Equation</vt:lpstr>
      <vt:lpstr>SIMILAR TRIANGLES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2011-09-01T15:25:28Z</dcterms:created>
  <dcterms:modified xsi:type="dcterms:W3CDTF">2013-03-05T07:03:20Z</dcterms:modified>
</cp:coreProperties>
</file>