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72"/>
      </p:cViewPr>
      <p:guideLst>
        <p:guide orient="horz" pos="1685"/>
        <p:guide pos="6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5.wmf"/><Relationship Id="rId7" Type="http://schemas.openxmlformats.org/officeDocument/2006/relationships/image" Target="../media/image12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F2C912-9C4E-41BB-AE8F-9ABB90CE9EB2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8EECDF-8675-4027-B32E-37D854226A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DFAE68-E4A4-4F1D-8730-BAF434B8F450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13A290-A41E-40EA-886E-280EEBD524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7DCF57-512B-478F-A86D-5E2ADC851C95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5B4AC-E86E-47DB-B777-59BA8C7CEF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BFAF2D-4183-4390-A56F-176383CDEDD4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BD2B96-424A-4891-AED8-4B514C831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632BCC-BBFE-41DA-B886-AAC96091C6B1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53F8E8-7ADC-4C63-83B3-BADA324B17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4A5D0C-873A-4C66-86E7-739063C233C2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929C2F-DC3E-49E0-A104-721C373AEB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3D2CA1-2768-4DD8-8BEE-7CE130A16153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CCC7C6-8728-4815-A11B-2AC9CFFAE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2F1441-288F-4133-9FEB-C82231FABBB0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4D9CFD-5631-4487-B4EC-98E8C99BDE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60DF55-EED1-4275-8CC0-35D586229B4D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865B23-4085-4066-950B-1BDC41B0AD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C0C802-4580-4C4C-8B5A-9C4417A0AA26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0AC5CA-59C6-4898-9931-1FBCE89615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139A38-6949-4D8E-8632-53110F0177E6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C94C71-B7B6-4D4A-980C-28C951B4D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7A42BED-9F5F-4DCB-88C5-657F30C2507A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0DF674F-F308-465F-A8E2-E4AEC7AD20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8.bin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image" Target="../media/image14.wmf"/><Relationship Id="rId10" Type="http://schemas.openxmlformats.org/officeDocument/2006/relationships/image" Target="../media/image9.wmf"/><Relationship Id="rId19" Type="http://schemas.openxmlformats.org/officeDocument/2006/relationships/image" Target="../media/image12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1.wmf"/><Relationship Id="rId22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GRADIENTS AND STRAIGHT LINE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989013" y="990600"/>
            <a:ext cx="7240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The gradient of a line passing through two points can also be calculated using a formula.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95400" y="2001838"/>
            <a:ext cx="6324600" cy="1200150"/>
            <a:chOff x="1524000" y="3201986"/>
            <a:chExt cx="6324600" cy="1200329"/>
          </a:xfrm>
        </p:grpSpPr>
        <p:sp>
          <p:nvSpPr>
            <p:cNvPr id="22531" name="TextBox 2"/>
            <p:cNvSpPr txBox="1">
              <a:spLocks noChangeArrowheads="1"/>
            </p:cNvSpPr>
            <p:nvPr/>
          </p:nvSpPr>
          <p:spPr bwMode="auto">
            <a:xfrm>
              <a:off x="1524000" y="3201986"/>
              <a:ext cx="6324600" cy="1200329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If the points are (</a:t>
              </a:r>
              <a:r>
                <a:rPr lang="en-US" sz="1800" i="1" smtClean="0">
                  <a:solidFill>
                    <a:srgbClr val="000000"/>
                  </a:solidFill>
                  <a:cs typeface="Times New Roman" charset="0"/>
                </a:rPr>
                <a:t>x</a:t>
              </a:r>
              <a:r>
                <a:rPr lang="en-US" sz="1800" baseline="-25000" smtClean="0">
                  <a:solidFill>
                    <a:srgbClr val="000000"/>
                  </a:solidFill>
                </a:rPr>
                <a:t>1</a:t>
              </a:r>
              <a:r>
                <a:rPr lang="en-US" sz="1800" smtClean="0">
                  <a:solidFill>
                    <a:srgbClr val="000000"/>
                  </a:solidFill>
                </a:rPr>
                <a:t>, </a:t>
              </a:r>
              <a:r>
                <a:rPr lang="en-US" sz="1800" i="1" smtClean="0">
                  <a:solidFill>
                    <a:srgbClr val="000000"/>
                  </a:solidFill>
                  <a:cs typeface="Times New Roman" charset="0"/>
                </a:rPr>
                <a:t>y</a:t>
              </a:r>
              <a:r>
                <a:rPr lang="en-US" sz="1800" baseline="-25000" smtClean="0">
                  <a:solidFill>
                    <a:srgbClr val="000000"/>
                  </a:solidFill>
                </a:rPr>
                <a:t>1</a:t>
              </a:r>
              <a:r>
                <a:rPr lang="en-US" sz="1800" smtClean="0">
                  <a:solidFill>
                    <a:srgbClr val="000000"/>
                  </a:solidFill>
                </a:rPr>
                <a:t>) and (</a:t>
              </a:r>
              <a:r>
                <a:rPr lang="en-US" sz="1800" i="1" smtClean="0">
                  <a:solidFill>
                    <a:srgbClr val="000000"/>
                  </a:solidFill>
                  <a:cs typeface="Times New Roman" charset="0"/>
                </a:rPr>
                <a:t>x</a:t>
              </a:r>
              <a:r>
                <a:rPr lang="en-US" sz="1800" baseline="-25000" smtClean="0">
                  <a:solidFill>
                    <a:srgbClr val="000000"/>
                  </a:solidFill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</a:rPr>
                <a:t>, </a:t>
              </a:r>
              <a:r>
                <a:rPr lang="en-US" sz="1800" i="1" smtClean="0">
                  <a:solidFill>
                    <a:srgbClr val="000000"/>
                  </a:solidFill>
                  <a:cs typeface="Times New Roman" charset="0"/>
                </a:rPr>
                <a:t>y</a:t>
              </a:r>
              <a:r>
                <a:rPr lang="en-US" sz="1800" baseline="-25000" smtClean="0">
                  <a:solidFill>
                    <a:srgbClr val="000000"/>
                  </a:solidFill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</a:rPr>
                <a:t>) then the gradient (</a:t>
              </a:r>
              <a:r>
                <a:rPr lang="en-US" sz="1800" i="1" smtClean="0">
                  <a:solidFill>
                    <a:srgbClr val="000000"/>
                  </a:solidFill>
                  <a:cs typeface="Times New Roman" charset="0"/>
                </a:rPr>
                <a:t>m</a:t>
              </a:r>
              <a:r>
                <a:rPr lang="en-US" sz="1800" smtClean="0">
                  <a:solidFill>
                    <a:srgbClr val="000000"/>
                  </a:solidFill>
                </a:rPr>
                <a:t>) is given by</a:t>
              </a:r>
            </a:p>
            <a:p>
              <a:pPr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	</a:t>
              </a:r>
            </a:p>
            <a:p>
              <a:pPr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					</a:t>
              </a:r>
            </a:p>
          </p:txBody>
        </p:sp>
        <p:graphicFrame>
          <p:nvGraphicFramePr>
            <p:cNvPr id="11282" name="Object 8"/>
            <p:cNvGraphicFramePr>
              <a:graphicFrameLocks noChangeAspect="1"/>
            </p:cNvGraphicFramePr>
            <p:nvPr/>
          </p:nvGraphicFramePr>
          <p:xfrm>
            <a:off x="3702050" y="3619560"/>
            <a:ext cx="1155700" cy="685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3" name="Equation" r:id="rId3" imgW="1155700" imgH="685800" progId="Equation.DSMT4">
                    <p:embed/>
                  </p:oleObj>
                </mc:Choice>
                <mc:Fallback>
                  <p:oleObj name="Equation" r:id="rId3" imgW="1155700" imgH="6858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2050" y="3619560"/>
                          <a:ext cx="1155700" cy="685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89013" y="3657600"/>
            <a:ext cx="1906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/>
              <a:t>Examples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14413" y="4191000"/>
            <a:ext cx="7164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B4B4"/>
                </a:solidFill>
              </a:rPr>
              <a:t>1</a:t>
            </a:r>
            <a:r>
              <a:rPr lang="en-US"/>
              <a:t>  Find the gradient of the line joining the points (2, 1) and (8, 7).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937250" y="4800600"/>
          <a:ext cx="698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5" imgW="698500" imgH="355600" progId="Equation.DSMT4">
                  <p:embed/>
                </p:oleObj>
              </mc:Choice>
              <mc:Fallback>
                <p:oleObj name="Equation" r:id="rId5" imgW="698500" imgH="355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4800600"/>
                        <a:ext cx="698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3"/>
          <p:cNvGraphicFramePr>
            <a:graphicFrameLocks noChangeAspect="1"/>
          </p:cNvGraphicFramePr>
          <p:nvPr/>
        </p:nvGraphicFramePr>
        <p:xfrm>
          <a:off x="6972300" y="4800600"/>
          <a:ext cx="762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7" imgW="762000" imgH="355600" progId="Equation.DSMT4">
                  <p:embed/>
                </p:oleObj>
              </mc:Choice>
              <mc:Fallback>
                <p:oleObj name="Equation" r:id="rId7" imgW="762000" imgH="355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4800600"/>
                        <a:ext cx="762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419350" y="5207000"/>
          <a:ext cx="1231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9" imgW="1231900" imgH="685800" progId="Equation.DSMT4">
                  <p:embed/>
                </p:oleObj>
              </mc:Choice>
              <mc:Fallback>
                <p:oleObj name="Equation" r:id="rId9" imgW="123190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5207000"/>
                        <a:ext cx="1231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3778250" y="5232400"/>
          <a:ext cx="736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11" imgW="736600" imgH="584200" progId="Equation.DSMT4">
                  <p:embed/>
                </p:oleObj>
              </mc:Choice>
              <mc:Fallback>
                <p:oleObj name="Equation" r:id="rId11" imgW="7366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5232400"/>
                        <a:ext cx="736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711700" y="5224463"/>
          <a:ext cx="3937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3" imgW="393700" imgH="584200" progId="Equation.DSMT4">
                  <p:embed/>
                </p:oleObj>
              </mc:Choice>
              <mc:Fallback>
                <p:oleObj name="Equation" r:id="rId13" imgW="393700" imgH="584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5224463"/>
                        <a:ext cx="3937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7"/>
          <p:cNvGraphicFramePr>
            <a:graphicFrameLocks noChangeAspect="1"/>
          </p:cNvGraphicFramePr>
          <p:nvPr/>
        </p:nvGraphicFramePr>
        <p:xfrm>
          <a:off x="5238750" y="5392738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5" imgW="304800" imgH="228600" progId="Equation.DSMT4">
                  <p:embed/>
                </p:oleObj>
              </mc:Choice>
              <mc:Fallback>
                <p:oleObj name="Equation" r:id="rId15" imgW="3048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5392738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5400000" flipH="1" flipV="1">
            <a:off x="5976144" y="4680744"/>
            <a:ext cx="239713" cy="317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278562" y="4681538"/>
            <a:ext cx="239713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015163" y="4679950"/>
            <a:ext cx="239712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7318376" y="4679950"/>
            <a:ext cx="239712" cy="158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295400" y="5345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14413" y="3581400"/>
            <a:ext cx="7164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7300E5"/>
                </a:solidFill>
              </a:rPr>
              <a:t>3</a:t>
            </a:r>
            <a:r>
              <a:rPr lang="en-US"/>
              <a:t>  Find the gradient of the line joining the points (−1, 3) and (2, −3).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013450" y="4191000"/>
          <a:ext cx="698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3" imgW="698500" imgH="355600" progId="Equation.DSMT4">
                  <p:embed/>
                </p:oleObj>
              </mc:Choice>
              <mc:Fallback>
                <p:oleObj name="Equation" r:id="rId3" imgW="698500" imgH="355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450" y="4191000"/>
                        <a:ext cx="698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158038" y="4191000"/>
          <a:ext cx="762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5" imgW="762000" imgH="355600" progId="Equation.DSMT4">
                  <p:embed/>
                </p:oleObj>
              </mc:Choice>
              <mc:Fallback>
                <p:oleObj name="Equation" r:id="rId5" imgW="762000" imgH="355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4191000"/>
                        <a:ext cx="762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419350" y="4589463"/>
          <a:ext cx="1231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7" imgW="1231900" imgH="685800" progId="Equation.DSMT4">
                  <p:embed/>
                </p:oleObj>
              </mc:Choice>
              <mc:Fallback>
                <p:oleObj name="Equation" r:id="rId7" imgW="123190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589463"/>
                        <a:ext cx="1231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714750" y="4622800"/>
          <a:ext cx="863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9" imgW="863600" imgH="584200" progId="Equation.DSMT4">
                  <p:embed/>
                </p:oleObj>
              </mc:Choice>
              <mc:Fallback>
                <p:oleObj name="Equation" r:id="rId9" imgW="8636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4622800"/>
                        <a:ext cx="863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648200" y="4614863"/>
          <a:ext cx="5207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11" imgW="520700" imgH="584200" progId="Equation.DSMT4">
                  <p:embed/>
                </p:oleObj>
              </mc:Choice>
              <mc:Fallback>
                <p:oleObj name="Equation" r:id="rId11" imgW="520700" imgH="584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614863"/>
                        <a:ext cx="5207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156200" y="4792663"/>
          <a:ext cx="469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13" imgW="469900" imgH="228600" progId="Equation.DSMT4">
                  <p:embed/>
                </p:oleObj>
              </mc:Choice>
              <mc:Fallback>
                <p:oleObj name="Equation" r:id="rId13" imgW="4699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0" y="4792663"/>
                        <a:ext cx="469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6095206" y="4071144"/>
            <a:ext cx="239713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397625" y="4071938"/>
            <a:ext cx="239713" cy="1587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7200901" y="4070350"/>
            <a:ext cx="239712" cy="1587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7504113" y="4070350"/>
            <a:ext cx="239712" cy="1588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95400" y="47355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14413" y="1296988"/>
            <a:ext cx="7164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2</a:t>
            </a:r>
            <a:r>
              <a:rPr lang="en-US"/>
              <a:t>  Find the gradient of the line joining the points (−2, 1) and (4, 5).</a:t>
            </a:r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6013450" y="1906588"/>
          <a:ext cx="698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15" imgW="698500" imgH="355600" progId="Equation.DSMT4">
                  <p:embed/>
                </p:oleObj>
              </mc:Choice>
              <mc:Fallback>
                <p:oleObj name="Equation" r:id="rId15" imgW="698500" imgH="35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450" y="1906588"/>
                        <a:ext cx="698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7107238" y="1906588"/>
          <a:ext cx="762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16" imgW="762000" imgH="355600" progId="Equation.DSMT4">
                  <p:embed/>
                </p:oleObj>
              </mc:Choice>
              <mc:Fallback>
                <p:oleObj name="Equation" r:id="rId16" imgW="762000" imgH="355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238" y="1906588"/>
                        <a:ext cx="762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2419350" y="2287588"/>
          <a:ext cx="1231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17" imgW="1231900" imgH="685800" progId="Equation.DSMT4">
                  <p:embed/>
                </p:oleObj>
              </mc:Choice>
              <mc:Fallback>
                <p:oleObj name="Equation" r:id="rId17" imgW="1231900" imgH="685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287588"/>
                        <a:ext cx="1231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3714750" y="2338388"/>
          <a:ext cx="863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18" imgW="863600" imgH="584200" progId="Equation.DSMT4">
                  <p:embed/>
                </p:oleObj>
              </mc:Choice>
              <mc:Fallback>
                <p:oleObj name="Equation" r:id="rId18" imgW="863600" imgH="584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2338388"/>
                        <a:ext cx="863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4711700" y="2312988"/>
          <a:ext cx="3937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20" imgW="393700" imgH="584200" progId="Equation.DSMT4">
                  <p:embed/>
                </p:oleObj>
              </mc:Choice>
              <mc:Fallback>
                <p:oleObj name="Equation" r:id="rId20" imgW="393700" imgH="584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2312988"/>
                        <a:ext cx="3937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5194300" y="2312988"/>
          <a:ext cx="3937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22" imgW="393700" imgH="584200" progId="Equation.DSMT4">
                  <p:embed/>
                </p:oleObj>
              </mc:Choice>
              <mc:Fallback>
                <p:oleObj name="Equation" r:id="rId22" imgW="393700" imgH="584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2312988"/>
                        <a:ext cx="3937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5400000" flipH="1" flipV="1">
            <a:off x="6052344" y="1785144"/>
            <a:ext cx="239713" cy="317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6354762" y="1785938"/>
            <a:ext cx="239713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150100" y="1785938"/>
            <a:ext cx="239713" cy="158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7453312" y="1785938"/>
            <a:ext cx="239713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95400" y="24511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990600" y="838200"/>
            <a:ext cx="632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/>
              <a:t>Straight line graphs of the form </a:t>
            </a:r>
            <a:r>
              <a:rPr lang="en-US" b="1" i="1"/>
              <a:t>y</a:t>
            </a:r>
            <a:r>
              <a:rPr lang="en-US" b="1"/>
              <a:t> = a</a:t>
            </a:r>
            <a:r>
              <a:rPr lang="en-US" b="1" i="1"/>
              <a:t>x</a:t>
            </a:r>
            <a:r>
              <a:rPr lang="en-US" b="1"/>
              <a:t> + b 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990600" y="1468438"/>
            <a:ext cx="3657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1</a:t>
            </a:r>
            <a:r>
              <a:rPr lang="en-US" dirty="0">
                <a:ea typeface="ＭＳ Ｐゴシック" charset="-128"/>
                <a:cs typeface="ＭＳ Ｐゴシック" charset="-128"/>
              </a:rPr>
              <a:t>  Draw the graph of 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2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 + 1.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2141538"/>
            <a:ext cx="3657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Choose 3 values of </a:t>
            </a:r>
            <a:r>
              <a:rPr lang="en-US" i="1">
                <a:latin typeface="Times New Roman" charset="0"/>
                <a:cs typeface="Times New Roman" charset="0"/>
              </a:rPr>
              <a:t>x</a:t>
            </a:r>
            <a:r>
              <a:rPr lang="en-US"/>
              <a:t> and work out the corresponding </a:t>
            </a:r>
            <a:r>
              <a:rPr lang="en-US" i="1">
                <a:latin typeface="Times New Roman" charset="0"/>
                <a:cs typeface="Times New Roman" charset="0"/>
              </a:rPr>
              <a:t>y</a:t>
            </a:r>
            <a:r>
              <a:rPr lang="en-US"/>
              <a:t> values.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495800"/>
          <a:ext cx="2513013" cy="742950"/>
        </p:xfrm>
        <a:graphic>
          <a:graphicData uri="http://schemas.openxmlformats.org/drawingml/2006/table">
            <a:tbl>
              <a:tblPr/>
              <a:tblGrid>
                <a:gridCol w="628650"/>
                <a:gridCol w="628650"/>
                <a:gridCol w="627063"/>
                <a:gridCol w="6286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016500" y="1928813"/>
            <a:ext cx="3840163" cy="3481387"/>
            <a:chOff x="5016500" y="1540667"/>
            <a:chExt cx="3839783" cy="3480914"/>
          </a:xfrm>
        </p:grpSpPr>
        <p:grpSp>
          <p:nvGrpSpPr>
            <p:cNvPr id="13345" name="Group 2"/>
            <p:cNvGrpSpPr>
              <a:grpSpLocks noChangeAspect="1"/>
            </p:cNvGrpSpPr>
            <p:nvPr/>
          </p:nvGrpSpPr>
          <p:grpSpPr bwMode="auto">
            <a:xfrm>
              <a:off x="5045964" y="2141220"/>
              <a:ext cx="2880360" cy="2880360"/>
              <a:chOff x="2098" y="2574"/>
              <a:chExt cx="5670" cy="5670"/>
            </a:xfrm>
          </p:grpSpPr>
          <p:sp>
            <p:nvSpPr>
              <p:cNvPr id="13358" name="Line 3"/>
              <p:cNvSpPr>
                <a:spLocks noChangeShapeType="1"/>
              </p:cNvSpPr>
              <p:nvPr/>
            </p:nvSpPr>
            <p:spPr bwMode="auto">
              <a:xfrm flipH="1">
                <a:off x="2098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59" name="Line 4"/>
              <p:cNvSpPr>
                <a:spLocks noChangeShapeType="1"/>
              </p:cNvSpPr>
              <p:nvPr/>
            </p:nvSpPr>
            <p:spPr bwMode="auto">
              <a:xfrm>
                <a:off x="2665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0" name="Line 5"/>
              <p:cNvSpPr>
                <a:spLocks noChangeShapeType="1"/>
              </p:cNvSpPr>
              <p:nvPr/>
            </p:nvSpPr>
            <p:spPr bwMode="auto">
              <a:xfrm>
                <a:off x="3232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1" name="Line 6"/>
              <p:cNvSpPr>
                <a:spLocks noChangeShapeType="1"/>
              </p:cNvSpPr>
              <p:nvPr/>
            </p:nvSpPr>
            <p:spPr bwMode="auto">
              <a:xfrm>
                <a:off x="3799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2" name="Line 7"/>
              <p:cNvSpPr>
                <a:spLocks noChangeShapeType="1"/>
              </p:cNvSpPr>
              <p:nvPr/>
            </p:nvSpPr>
            <p:spPr bwMode="auto">
              <a:xfrm>
                <a:off x="4366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3" name="Line 8"/>
              <p:cNvSpPr>
                <a:spLocks noChangeShapeType="1"/>
              </p:cNvSpPr>
              <p:nvPr/>
            </p:nvSpPr>
            <p:spPr bwMode="auto">
              <a:xfrm>
                <a:off x="4933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4" name="Line 9"/>
              <p:cNvSpPr>
                <a:spLocks noChangeShapeType="1"/>
              </p:cNvSpPr>
              <p:nvPr/>
            </p:nvSpPr>
            <p:spPr bwMode="auto">
              <a:xfrm>
                <a:off x="5500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5" name="Line 10"/>
              <p:cNvSpPr>
                <a:spLocks noChangeShapeType="1"/>
              </p:cNvSpPr>
              <p:nvPr/>
            </p:nvSpPr>
            <p:spPr bwMode="auto">
              <a:xfrm>
                <a:off x="6067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6" name="Line 11"/>
              <p:cNvSpPr>
                <a:spLocks noChangeShapeType="1"/>
              </p:cNvSpPr>
              <p:nvPr/>
            </p:nvSpPr>
            <p:spPr bwMode="auto">
              <a:xfrm>
                <a:off x="6634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7" name="Line 12"/>
              <p:cNvSpPr>
                <a:spLocks noChangeShapeType="1"/>
              </p:cNvSpPr>
              <p:nvPr/>
            </p:nvSpPr>
            <p:spPr bwMode="auto">
              <a:xfrm>
                <a:off x="2098" y="2574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8" name="Line 13"/>
              <p:cNvSpPr>
                <a:spLocks noChangeShapeType="1"/>
              </p:cNvSpPr>
              <p:nvPr/>
            </p:nvSpPr>
            <p:spPr bwMode="auto">
              <a:xfrm>
                <a:off x="2098" y="3141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69" name="Line 14"/>
              <p:cNvSpPr>
                <a:spLocks noChangeShapeType="1"/>
              </p:cNvSpPr>
              <p:nvPr/>
            </p:nvSpPr>
            <p:spPr bwMode="auto">
              <a:xfrm>
                <a:off x="2098" y="3708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0" name="Line 15"/>
              <p:cNvSpPr>
                <a:spLocks noChangeShapeType="1"/>
              </p:cNvSpPr>
              <p:nvPr/>
            </p:nvSpPr>
            <p:spPr bwMode="auto">
              <a:xfrm>
                <a:off x="2098" y="4275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1" name="Line 16"/>
              <p:cNvSpPr>
                <a:spLocks noChangeShapeType="1"/>
              </p:cNvSpPr>
              <p:nvPr/>
            </p:nvSpPr>
            <p:spPr bwMode="auto">
              <a:xfrm>
                <a:off x="2098" y="4842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2" name="Line 17"/>
              <p:cNvSpPr>
                <a:spLocks noChangeShapeType="1"/>
              </p:cNvSpPr>
              <p:nvPr/>
            </p:nvSpPr>
            <p:spPr bwMode="auto">
              <a:xfrm>
                <a:off x="2098" y="5409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3" name="Line 18"/>
              <p:cNvSpPr>
                <a:spLocks noChangeShapeType="1"/>
              </p:cNvSpPr>
              <p:nvPr/>
            </p:nvSpPr>
            <p:spPr bwMode="auto">
              <a:xfrm>
                <a:off x="2098" y="5976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4" name="Line 19"/>
              <p:cNvSpPr>
                <a:spLocks noChangeShapeType="1"/>
              </p:cNvSpPr>
              <p:nvPr/>
            </p:nvSpPr>
            <p:spPr bwMode="auto">
              <a:xfrm>
                <a:off x="2098" y="6543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5" name="Line 20"/>
              <p:cNvSpPr>
                <a:spLocks noChangeShapeType="1"/>
              </p:cNvSpPr>
              <p:nvPr/>
            </p:nvSpPr>
            <p:spPr bwMode="auto">
              <a:xfrm>
                <a:off x="2098" y="7110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6" name="Line 21"/>
              <p:cNvSpPr>
                <a:spLocks noChangeShapeType="1"/>
              </p:cNvSpPr>
              <p:nvPr/>
            </p:nvSpPr>
            <p:spPr bwMode="auto">
              <a:xfrm>
                <a:off x="2098" y="7677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7" name="Line 22"/>
              <p:cNvSpPr>
                <a:spLocks noChangeShapeType="1"/>
              </p:cNvSpPr>
              <p:nvPr/>
            </p:nvSpPr>
            <p:spPr bwMode="auto">
              <a:xfrm>
                <a:off x="2098" y="8244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8" name="Line 23"/>
              <p:cNvSpPr>
                <a:spLocks noChangeShapeType="1"/>
              </p:cNvSpPr>
              <p:nvPr/>
            </p:nvSpPr>
            <p:spPr bwMode="auto">
              <a:xfrm>
                <a:off x="7768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3379" name="Line 24"/>
              <p:cNvSpPr>
                <a:spLocks noChangeShapeType="1"/>
              </p:cNvSpPr>
              <p:nvPr/>
            </p:nvSpPr>
            <p:spPr bwMode="auto">
              <a:xfrm>
                <a:off x="7201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 rot="16200000" flipH="1">
              <a:off x="6653844" y="1942983"/>
              <a:ext cx="1588" cy="3276276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930841" y="3464456"/>
              <a:ext cx="3112664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12" name="TextBox 30"/>
            <p:cNvSpPr txBox="1">
              <a:spLocks noChangeArrowheads="1"/>
            </p:cNvSpPr>
            <p:nvPr/>
          </p:nvSpPr>
          <p:spPr bwMode="auto">
            <a:xfrm>
              <a:off x="6345107" y="1540667"/>
              <a:ext cx="836529" cy="369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i="1" dirty="0" err="1">
                  <a:latin typeface="+mn-lt"/>
                  <a:ea typeface="Times New Roman" charset="0"/>
                  <a:cs typeface="Times New Roman" charset="0"/>
                </a:rPr>
                <a:t>y</a:t>
              </a:r>
              <a:endParaRPr lang="en-US" i="1" dirty="0"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24613" name="TextBox 31"/>
            <p:cNvSpPr txBox="1">
              <a:spLocks noChangeArrowheads="1"/>
            </p:cNvSpPr>
            <p:nvPr/>
          </p:nvSpPr>
          <p:spPr bwMode="auto">
            <a:xfrm>
              <a:off x="8324523" y="3364456"/>
              <a:ext cx="531760" cy="369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i="1">
                  <a:latin typeface="+mn-lt"/>
                  <a:ea typeface="Times New Roman" charset="0"/>
                  <a:cs typeface="Times New Roman" charset="0"/>
                </a:rPr>
                <a:t>x</a:t>
              </a:r>
            </a:p>
          </p:txBody>
        </p:sp>
        <p:sp>
          <p:nvSpPr>
            <p:cNvPr id="13350" name="TextBox 33"/>
            <p:cNvSpPr txBox="1">
              <a:spLocks noChangeArrowheads="1"/>
            </p:cNvSpPr>
            <p:nvPr/>
          </p:nvSpPr>
          <p:spPr bwMode="auto">
            <a:xfrm>
              <a:off x="6197600" y="4018972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-2</a:t>
              </a:r>
            </a:p>
          </p:txBody>
        </p:sp>
        <p:sp>
          <p:nvSpPr>
            <p:cNvPr id="13351" name="TextBox 34"/>
            <p:cNvSpPr txBox="1">
              <a:spLocks noChangeArrowheads="1"/>
            </p:cNvSpPr>
            <p:nvPr/>
          </p:nvSpPr>
          <p:spPr bwMode="auto">
            <a:xfrm>
              <a:off x="5164836" y="3581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-4</a:t>
              </a:r>
            </a:p>
          </p:txBody>
        </p:sp>
        <p:sp>
          <p:nvSpPr>
            <p:cNvPr id="13352" name="TextBox 35"/>
            <p:cNvSpPr txBox="1">
              <a:spLocks noChangeArrowheads="1"/>
            </p:cNvSpPr>
            <p:nvPr/>
          </p:nvSpPr>
          <p:spPr bwMode="auto">
            <a:xfrm>
              <a:off x="6198108" y="4584007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-4</a:t>
              </a:r>
            </a:p>
          </p:txBody>
        </p:sp>
        <p:sp>
          <p:nvSpPr>
            <p:cNvPr id="13353" name="TextBox 36"/>
            <p:cNvSpPr txBox="1">
              <a:spLocks noChangeArrowheads="1"/>
            </p:cNvSpPr>
            <p:nvPr/>
          </p:nvSpPr>
          <p:spPr bwMode="auto">
            <a:xfrm>
              <a:off x="5721350" y="3581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-2</a:t>
              </a:r>
            </a:p>
          </p:txBody>
        </p:sp>
        <p:sp>
          <p:nvSpPr>
            <p:cNvPr id="13354" name="TextBox 37"/>
            <p:cNvSpPr txBox="1">
              <a:spLocks noChangeArrowheads="1"/>
            </p:cNvSpPr>
            <p:nvPr/>
          </p:nvSpPr>
          <p:spPr bwMode="auto">
            <a:xfrm>
              <a:off x="6924802" y="35941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2</a:t>
              </a:r>
            </a:p>
          </p:txBody>
        </p:sp>
        <p:sp>
          <p:nvSpPr>
            <p:cNvPr id="13355" name="TextBox 38"/>
            <p:cNvSpPr txBox="1">
              <a:spLocks noChangeArrowheads="1"/>
            </p:cNvSpPr>
            <p:nvPr/>
          </p:nvSpPr>
          <p:spPr bwMode="auto">
            <a:xfrm>
              <a:off x="6242558" y="2866828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2</a:t>
              </a:r>
            </a:p>
          </p:txBody>
        </p:sp>
        <p:sp>
          <p:nvSpPr>
            <p:cNvPr id="13356" name="TextBox 39"/>
            <p:cNvSpPr txBox="1">
              <a:spLocks noChangeArrowheads="1"/>
            </p:cNvSpPr>
            <p:nvPr/>
          </p:nvSpPr>
          <p:spPr bwMode="auto">
            <a:xfrm>
              <a:off x="6246433" y="2290756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4</a:t>
              </a:r>
            </a:p>
          </p:txBody>
        </p:sp>
        <p:sp>
          <p:nvSpPr>
            <p:cNvPr id="13357" name="TextBox 40"/>
            <p:cNvSpPr txBox="1">
              <a:spLocks noChangeArrowheads="1"/>
            </p:cNvSpPr>
            <p:nvPr/>
          </p:nvSpPr>
          <p:spPr bwMode="auto">
            <a:xfrm>
              <a:off x="7494524" y="3595681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4</a:t>
              </a:r>
            </a:p>
          </p:txBody>
        </p: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916738" y="2301875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630988" y="288925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330950" y="3463925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4901407" y="3248819"/>
            <a:ext cx="2881312" cy="14414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219200" y="28194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When 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= 0, </a:t>
            </a:r>
            <a:r>
              <a:rPr lang="en-US" i="1">
                <a:cs typeface="Times New Roman" charset="0"/>
              </a:rPr>
              <a:t>y</a:t>
            </a:r>
            <a:r>
              <a:rPr lang="en-US"/>
              <a:t> = 2 × 0 + 1 = 1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219200" y="32004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When 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= 1, </a:t>
            </a:r>
            <a:r>
              <a:rPr lang="en-US" i="1">
                <a:cs typeface="Times New Roman" charset="0"/>
              </a:rPr>
              <a:t>y</a:t>
            </a:r>
            <a:r>
              <a:rPr lang="en-US"/>
              <a:t> = 2 × 1 + 1 = 3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217613" y="35814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When 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= 2, </a:t>
            </a:r>
            <a:r>
              <a:rPr lang="en-US" i="1">
                <a:cs typeface="Times New Roman" charset="0"/>
              </a:rPr>
              <a:t>y</a:t>
            </a:r>
            <a:r>
              <a:rPr lang="en-US"/>
              <a:t> = 2 × 2 + 1 = 5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219200" y="40386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Put the results into a table.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219200" y="52578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Plot the points on a graph and join with a straight line.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967538" y="2590800"/>
            <a:ext cx="1262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2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4" grpId="0"/>
      <p:bldP spid="45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990600" y="146843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ea typeface="ＭＳ Ｐゴシック" charset="-128"/>
                <a:cs typeface="ＭＳ Ｐゴシック" charset="-128"/>
              </a:rPr>
              <a:t>  Draw the graph of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495800"/>
          <a:ext cx="2513013" cy="742950"/>
        </p:xfrm>
        <a:graphic>
          <a:graphicData uri="http://schemas.openxmlformats.org/drawingml/2006/table">
            <a:tbl>
              <a:tblPr/>
              <a:tblGrid>
                <a:gridCol w="628650"/>
                <a:gridCol w="628650"/>
                <a:gridCol w="627063"/>
                <a:gridCol w="6286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−3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016500" y="1928813"/>
            <a:ext cx="3840163" cy="3481387"/>
            <a:chOff x="5016500" y="1540667"/>
            <a:chExt cx="3839783" cy="3480914"/>
          </a:xfrm>
        </p:grpSpPr>
        <p:grpSp>
          <p:nvGrpSpPr>
            <p:cNvPr id="14366" name="Group 2"/>
            <p:cNvGrpSpPr>
              <a:grpSpLocks noChangeAspect="1"/>
            </p:cNvGrpSpPr>
            <p:nvPr/>
          </p:nvGrpSpPr>
          <p:grpSpPr bwMode="auto">
            <a:xfrm>
              <a:off x="5045964" y="2141220"/>
              <a:ext cx="2880360" cy="2880360"/>
              <a:chOff x="2098" y="2574"/>
              <a:chExt cx="5670" cy="5670"/>
            </a:xfrm>
          </p:grpSpPr>
          <p:sp>
            <p:nvSpPr>
              <p:cNvPr id="14379" name="Line 3"/>
              <p:cNvSpPr>
                <a:spLocks noChangeShapeType="1"/>
              </p:cNvSpPr>
              <p:nvPr/>
            </p:nvSpPr>
            <p:spPr bwMode="auto">
              <a:xfrm flipH="1">
                <a:off x="2098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0" name="Line 4"/>
              <p:cNvSpPr>
                <a:spLocks noChangeShapeType="1"/>
              </p:cNvSpPr>
              <p:nvPr/>
            </p:nvSpPr>
            <p:spPr bwMode="auto">
              <a:xfrm>
                <a:off x="2665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1" name="Line 5"/>
              <p:cNvSpPr>
                <a:spLocks noChangeShapeType="1"/>
              </p:cNvSpPr>
              <p:nvPr/>
            </p:nvSpPr>
            <p:spPr bwMode="auto">
              <a:xfrm>
                <a:off x="3232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2" name="Line 6"/>
              <p:cNvSpPr>
                <a:spLocks noChangeShapeType="1"/>
              </p:cNvSpPr>
              <p:nvPr/>
            </p:nvSpPr>
            <p:spPr bwMode="auto">
              <a:xfrm>
                <a:off x="3799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3" name="Line 7"/>
              <p:cNvSpPr>
                <a:spLocks noChangeShapeType="1"/>
              </p:cNvSpPr>
              <p:nvPr/>
            </p:nvSpPr>
            <p:spPr bwMode="auto">
              <a:xfrm>
                <a:off x="4366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4" name="Line 8"/>
              <p:cNvSpPr>
                <a:spLocks noChangeShapeType="1"/>
              </p:cNvSpPr>
              <p:nvPr/>
            </p:nvSpPr>
            <p:spPr bwMode="auto">
              <a:xfrm>
                <a:off x="4933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5" name="Line 9"/>
              <p:cNvSpPr>
                <a:spLocks noChangeShapeType="1"/>
              </p:cNvSpPr>
              <p:nvPr/>
            </p:nvSpPr>
            <p:spPr bwMode="auto">
              <a:xfrm>
                <a:off x="5500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6" name="Line 10"/>
              <p:cNvSpPr>
                <a:spLocks noChangeShapeType="1"/>
              </p:cNvSpPr>
              <p:nvPr/>
            </p:nvSpPr>
            <p:spPr bwMode="auto">
              <a:xfrm>
                <a:off x="6067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7" name="Line 11"/>
              <p:cNvSpPr>
                <a:spLocks noChangeShapeType="1"/>
              </p:cNvSpPr>
              <p:nvPr/>
            </p:nvSpPr>
            <p:spPr bwMode="auto">
              <a:xfrm>
                <a:off x="6634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8" name="Line 12"/>
              <p:cNvSpPr>
                <a:spLocks noChangeShapeType="1"/>
              </p:cNvSpPr>
              <p:nvPr/>
            </p:nvSpPr>
            <p:spPr bwMode="auto">
              <a:xfrm>
                <a:off x="2098" y="2574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89" name="Line 13"/>
              <p:cNvSpPr>
                <a:spLocks noChangeShapeType="1"/>
              </p:cNvSpPr>
              <p:nvPr/>
            </p:nvSpPr>
            <p:spPr bwMode="auto">
              <a:xfrm>
                <a:off x="2098" y="3141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0" name="Line 14"/>
              <p:cNvSpPr>
                <a:spLocks noChangeShapeType="1"/>
              </p:cNvSpPr>
              <p:nvPr/>
            </p:nvSpPr>
            <p:spPr bwMode="auto">
              <a:xfrm>
                <a:off x="2098" y="3708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1" name="Line 15"/>
              <p:cNvSpPr>
                <a:spLocks noChangeShapeType="1"/>
              </p:cNvSpPr>
              <p:nvPr/>
            </p:nvSpPr>
            <p:spPr bwMode="auto">
              <a:xfrm>
                <a:off x="2098" y="4275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2" name="Line 16"/>
              <p:cNvSpPr>
                <a:spLocks noChangeShapeType="1"/>
              </p:cNvSpPr>
              <p:nvPr/>
            </p:nvSpPr>
            <p:spPr bwMode="auto">
              <a:xfrm>
                <a:off x="2098" y="4842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3" name="Line 17"/>
              <p:cNvSpPr>
                <a:spLocks noChangeShapeType="1"/>
              </p:cNvSpPr>
              <p:nvPr/>
            </p:nvSpPr>
            <p:spPr bwMode="auto">
              <a:xfrm>
                <a:off x="2098" y="5409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4" name="Line 18"/>
              <p:cNvSpPr>
                <a:spLocks noChangeShapeType="1"/>
              </p:cNvSpPr>
              <p:nvPr/>
            </p:nvSpPr>
            <p:spPr bwMode="auto">
              <a:xfrm>
                <a:off x="2098" y="5976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5" name="Line 19"/>
              <p:cNvSpPr>
                <a:spLocks noChangeShapeType="1"/>
              </p:cNvSpPr>
              <p:nvPr/>
            </p:nvSpPr>
            <p:spPr bwMode="auto">
              <a:xfrm>
                <a:off x="2098" y="6543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6" name="Line 20"/>
              <p:cNvSpPr>
                <a:spLocks noChangeShapeType="1"/>
              </p:cNvSpPr>
              <p:nvPr/>
            </p:nvSpPr>
            <p:spPr bwMode="auto">
              <a:xfrm>
                <a:off x="2098" y="7110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7" name="Line 21"/>
              <p:cNvSpPr>
                <a:spLocks noChangeShapeType="1"/>
              </p:cNvSpPr>
              <p:nvPr/>
            </p:nvSpPr>
            <p:spPr bwMode="auto">
              <a:xfrm>
                <a:off x="2098" y="7677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8" name="Line 22"/>
              <p:cNvSpPr>
                <a:spLocks noChangeShapeType="1"/>
              </p:cNvSpPr>
              <p:nvPr/>
            </p:nvSpPr>
            <p:spPr bwMode="auto">
              <a:xfrm>
                <a:off x="2098" y="8244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399" name="Line 23"/>
              <p:cNvSpPr>
                <a:spLocks noChangeShapeType="1"/>
              </p:cNvSpPr>
              <p:nvPr/>
            </p:nvSpPr>
            <p:spPr bwMode="auto">
              <a:xfrm>
                <a:off x="7768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4400" name="Line 24"/>
              <p:cNvSpPr>
                <a:spLocks noChangeShapeType="1"/>
              </p:cNvSpPr>
              <p:nvPr/>
            </p:nvSpPr>
            <p:spPr bwMode="auto">
              <a:xfrm>
                <a:off x="7201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 rot="16200000" flipH="1">
              <a:off x="6653844" y="1942983"/>
              <a:ext cx="1588" cy="3276276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930841" y="3464456"/>
              <a:ext cx="3112664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69" name="TextBox 30"/>
            <p:cNvSpPr txBox="1">
              <a:spLocks noChangeArrowheads="1"/>
            </p:cNvSpPr>
            <p:nvPr/>
          </p:nvSpPr>
          <p:spPr bwMode="auto">
            <a:xfrm>
              <a:off x="6344858" y="1540667"/>
              <a:ext cx="8366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i="1">
                  <a:cs typeface="Times New Roman" charset="0"/>
                </a:rPr>
                <a:t>y</a:t>
              </a:r>
            </a:p>
          </p:txBody>
        </p:sp>
        <p:sp>
          <p:nvSpPr>
            <p:cNvPr id="14370" name="TextBox 31"/>
            <p:cNvSpPr txBox="1">
              <a:spLocks noChangeArrowheads="1"/>
            </p:cNvSpPr>
            <p:nvPr/>
          </p:nvSpPr>
          <p:spPr bwMode="auto">
            <a:xfrm>
              <a:off x="8324470" y="3363912"/>
              <a:ext cx="5318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i="1">
                  <a:cs typeface="Times New Roman" charset="0"/>
                </a:rPr>
                <a:t>x</a:t>
              </a:r>
            </a:p>
          </p:txBody>
        </p:sp>
        <p:sp>
          <p:nvSpPr>
            <p:cNvPr id="14371" name="TextBox 33"/>
            <p:cNvSpPr txBox="1">
              <a:spLocks noChangeArrowheads="1"/>
            </p:cNvSpPr>
            <p:nvPr/>
          </p:nvSpPr>
          <p:spPr bwMode="auto">
            <a:xfrm>
              <a:off x="6197600" y="4018972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-2</a:t>
              </a:r>
            </a:p>
          </p:txBody>
        </p:sp>
        <p:sp>
          <p:nvSpPr>
            <p:cNvPr id="14372" name="TextBox 34"/>
            <p:cNvSpPr txBox="1">
              <a:spLocks noChangeArrowheads="1"/>
            </p:cNvSpPr>
            <p:nvPr/>
          </p:nvSpPr>
          <p:spPr bwMode="auto">
            <a:xfrm>
              <a:off x="5164836" y="3581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-4</a:t>
              </a:r>
            </a:p>
          </p:txBody>
        </p:sp>
        <p:sp>
          <p:nvSpPr>
            <p:cNvPr id="14373" name="TextBox 35"/>
            <p:cNvSpPr txBox="1">
              <a:spLocks noChangeArrowheads="1"/>
            </p:cNvSpPr>
            <p:nvPr/>
          </p:nvSpPr>
          <p:spPr bwMode="auto">
            <a:xfrm>
              <a:off x="6198108" y="4584007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-4</a:t>
              </a:r>
            </a:p>
          </p:txBody>
        </p:sp>
        <p:sp>
          <p:nvSpPr>
            <p:cNvPr id="14374" name="TextBox 36"/>
            <p:cNvSpPr txBox="1">
              <a:spLocks noChangeArrowheads="1"/>
            </p:cNvSpPr>
            <p:nvPr/>
          </p:nvSpPr>
          <p:spPr bwMode="auto">
            <a:xfrm>
              <a:off x="5721350" y="3581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-2</a:t>
              </a:r>
            </a:p>
          </p:txBody>
        </p:sp>
        <p:sp>
          <p:nvSpPr>
            <p:cNvPr id="14375" name="TextBox 37"/>
            <p:cNvSpPr txBox="1">
              <a:spLocks noChangeArrowheads="1"/>
            </p:cNvSpPr>
            <p:nvPr/>
          </p:nvSpPr>
          <p:spPr bwMode="auto">
            <a:xfrm>
              <a:off x="6924802" y="35941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2</a:t>
              </a:r>
            </a:p>
          </p:txBody>
        </p:sp>
        <p:sp>
          <p:nvSpPr>
            <p:cNvPr id="14376" name="TextBox 38"/>
            <p:cNvSpPr txBox="1">
              <a:spLocks noChangeArrowheads="1"/>
            </p:cNvSpPr>
            <p:nvPr/>
          </p:nvSpPr>
          <p:spPr bwMode="auto">
            <a:xfrm>
              <a:off x="6242558" y="2866828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2</a:t>
              </a:r>
            </a:p>
          </p:txBody>
        </p:sp>
        <p:sp>
          <p:nvSpPr>
            <p:cNvPr id="14377" name="TextBox 39"/>
            <p:cNvSpPr txBox="1">
              <a:spLocks noChangeArrowheads="1"/>
            </p:cNvSpPr>
            <p:nvPr/>
          </p:nvSpPr>
          <p:spPr bwMode="auto">
            <a:xfrm>
              <a:off x="6246433" y="2290756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4</a:t>
              </a:r>
            </a:p>
          </p:txBody>
        </p:sp>
        <p:sp>
          <p:nvSpPr>
            <p:cNvPr id="14378" name="TextBox 40"/>
            <p:cNvSpPr txBox="1">
              <a:spLocks noChangeArrowheads="1"/>
            </p:cNvSpPr>
            <p:nvPr/>
          </p:nvSpPr>
          <p:spPr bwMode="auto">
            <a:xfrm>
              <a:off x="7494524" y="3595681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4</a:t>
              </a:r>
            </a:p>
          </p:txBody>
        </p: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200900" y="347186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338888" y="316865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486400" y="2895600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0800000">
            <a:off x="5016500" y="2895600"/>
            <a:ext cx="2914650" cy="990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219200" y="2819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When 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= 3,   </a:t>
            </a:r>
            <a:r>
              <a:rPr lang="en-US" i="1">
                <a:cs typeface="Times New Roman" charset="0"/>
              </a:rPr>
              <a:t>y</a:t>
            </a:r>
            <a:r>
              <a:rPr lang="en-US"/>
              <a:t> = 2 - ⅓ × 3  = 1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219200" y="3200400"/>
            <a:ext cx="3919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When 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= 0,   </a:t>
            </a:r>
            <a:r>
              <a:rPr lang="en-US" i="1">
                <a:cs typeface="Times New Roman" charset="0"/>
              </a:rPr>
              <a:t>y</a:t>
            </a:r>
            <a:r>
              <a:rPr lang="en-US"/>
              <a:t> = 2 - ⅓ × 0  = 2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217613" y="3581400"/>
            <a:ext cx="3684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When 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= −3, </a:t>
            </a:r>
            <a:r>
              <a:rPr lang="en-US" i="1">
                <a:cs typeface="Times New Roman" charset="0"/>
              </a:rPr>
              <a:t>y</a:t>
            </a:r>
            <a:r>
              <a:rPr lang="en-US"/>
              <a:t> = 2 - ⅓ × -3 = 3</a:t>
            </a:r>
          </a:p>
        </p:txBody>
      </p:sp>
      <p:graphicFrame>
        <p:nvGraphicFramePr>
          <p:cNvPr id="14364" name="Object 2"/>
          <p:cNvGraphicFramePr>
            <a:graphicFrameLocks noChangeAspect="1"/>
          </p:cNvGraphicFramePr>
          <p:nvPr/>
        </p:nvGraphicFramePr>
        <p:xfrm>
          <a:off x="3302000" y="1508125"/>
          <a:ext cx="11652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3" imgW="1079500" imgH="330200" progId="Equation.DSMT4">
                  <p:embed/>
                </p:oleObj>
              </mc:Choice>
              <mc:Fallback>
                <p:oleObj name="Equation" r:id="rId3" imgW="1079500" imgH="330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1508125"/>
                        <a:ext cx="11652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991100" y="2590800"/>
          <a:ext cx="1041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5" imgW="1041400" imgH="330200" progId="Equation.DSMT4">
                  <p:embed/>
                </p:oleObj>
              </mc:Choice>
              <mc:Fallback>
                <p:oleObj name="Equation" r:id="rId5" imgW="10414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2590800"/>
                        <a:ext cx="1041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9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990600" y="838200"/>
            <a:ext cx="632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/>
              <a:t>Straight line graphs of the form  a</a:t>
            </a:r>
            <a:r>
              <a:rPr lang="en-US" b="1" i="1"/>
              <a:t>x</a:t>
            </a:r>
            <a:r>
              <a:rPr lang="en-US" b="1"/>
              <a:t> + b</a:t>
            </a:r>
            <a:r>
              <a:rPr lang="en-US" b="1" i="1"/>
              <a:t>y</a:t>
            </a:r>
            <a:r>
              <a:rPr lang="en-US" b="1"/>
              <a:t> = c 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990600" y="1468438"/>
            <a:ext cx="419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1</a:t>
            </a:r>
            <a:r>
              <a:rPr lang="en-US" dirty="0">
                <a:ea typeface="ＭＳ Ｐゴシック" charset="-128"/>
                <a:cs typeface="ＭＳ Ｐゴシック" charset="-128"/>
              </a:rPr>
              <a:t>  Draw the graph of   3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 + 4y = 12.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238125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The easiest method is to find the axis crossing points.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495800"/>
          <a:ext cx="1884363" cy="742950"/>
        </p:xfrm>
        <a:graphic>
          <a:graphicData uri="http://schemas.openxmlformats.org/drawingml/2006/table">
            <a:tbl>
              <a:tblPr/>
              <a:tblGrid>
                <a:gridCol w="628650"/>
                <a:gridCol w="628650"/>
                <a:gridCol w="6270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016500" y="1928813"/>
            <a:ext cx="3840163" cy="3481387"/>
            <a:chOff x="5016500" y="1540667"/>
            <a:chExt cx="3839783" cy="3480914"/>
          </a:xfrm>
        </p:grpSpPr>
        <p:grpSp>
          <p:nvGrpSpPr>
            <p:cNvPr id="15388" name="Group 2"/>
            <p:cNvGrpSpPr>
              <a:grpSpLocks noChangeAspect="1"/>
            </p:cNvGrpSpPr>
            <p:nvPr/>
          </p:nvGrpSpPr>
          <p:grpSpPr bwMode="auto">
            <a:xfrm>
              <a:off x="5045964" y="2141220"/>
              <a:ext cx="2880360" cy="2880360"/>
              <a:chOff x="2098" y="2574"/>
              <a:chExt cx="5670" cy="5670"/>
            </a:xfrm>
          </p:grpSpPr>
          <p:sp>
            <p:nvSpPr>
              <p:cNvPr id="15401" name="Line 3"/>
              <p:cNvSpPr>
                <a:spLocks noChangeShapeType="1"/>
              </p:cNvSpPr>
              <p:nvPr/>
            </p:nvSpPr>
            <p:spPr bwMode="auto">
              <a:xfrm flipH="1">
                <a:off x="2098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02" name="Line 4"/>
              <p:cNvSpPr>
                <a:spLocks noChangeShapeType="1"/>
              </p:cNvSpPr>
              <p:nvPr/>
            </p:nvSpPr>
            <p:spPr bwMode="auto">
              <a:xfrm>
                <a:off x="2665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03" name="Line 5"/>
              <p:cNvSpPr>
                <a:spLocks noChangeShapeType="1"/>
              </p:cNvSpPr>
              <p:nvPr/>
            </p:nvSpPr>
            <p:spPr bwMode="auto">
              <a:xfrm>
                <a:off x="3232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04" name="Line 6"/>
              <p:cNvSpPr>
                <a:spLocks noChangeShapeType="1"/>
              </p:cNvSpPr>
              <p:nvPr/>
            </p:nvSpPr>
            <p:spPr bwMode="auto">
              <a:xfrm>
                <a:off x="3799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05" name="Line 7"/>
              <p:cNvSpPr>
                <a:spLocks noChangeShapeType="1"/>
              </p:cNvSpPr>
              <p:nvPr/>
            </p:nvSpPr>
            <p:spPr bwMode="auto">
              <a:xfrm>
                <a:off x="4366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06" name="Line 8"/>
              <p:cNvSpPr>
                <a:spLocks noChangeShapeType="1"/>
              </p:cNvSpPr>
              <p:nvPr/>
            </p:nvSpPr>
            <p:spPr bwMode="auto">
              <a:xfrm>
                <a:off x="4933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07" name="Line 9"/>
              <p:cNvSpPr>
                <a:spLocks noChangeShapeType="1"/>
              </p:cNvSpPr>
              <p:nvPr/>
            </p:nvSpPr>
            <p:spPr bwMode="auto">
              <a:xfrm>
                <a:off x="5500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08" name="Line 10"/>
              <p:cNvSpPr>
                <a:spLocks noChangeShapeType="1"/>
              </p:cNvSpPr>
              <p:nvPr/>
            </p:nvSpPr>
            <p:spPr bwMode="auto">
              <a:xfrm>
                <a:off x="6067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09" name="Line 11"/>
              <p:cNvSpPr>
                <a:spLocks noChangeShapeType="1"/>
              </p:cNvSpPr>
              <p:nvPr/>
            </p:nvSpPr>
            <p:spPr bwMode="auto">
              <a:xfrm>
                <a:off x="6634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0" name="Line 12"/>
              <p:cNvSpPr>
                <a:spLocks noChangeShapeType="1"/>
              </p:cNvSpPr>
              <p:nvPr/>
            </p:nvSpPr>
            <p:spPr bwMode="auto">
              <a:xfrm>
                <a:off x="2098" y="2574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1" name="Line 13"/>
              <p:cNvSpPr>
                <a:spLocks noChangeShapeType="1"/>
              </p:cNvSpPr>
              <p:nvPr/>
            </p:nvSpPr>
            <p:spPr bwMode="auto">
              <a:xfrm>
                <a:off x="2098" y="3141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2" name="Line 14"/>
              <p:cNvSpPr>
                <a:spLocks noChangeShapeType="1"/>
              </p:cNvSpPr>
              <p:nvPr/>
            </p:nvSpPr>
            <p:spPr bwMode="auto">
              <a:xfrm>
                <a:off x="2098" y="3708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3" name="Line 15"/>
              <p:cNvSpPr>
                <a:spLocks noChangeShapeType="1"/>
              </p:cNvSpPr>
              <p:nvPr/>
            </p:nvSpPr>
            <p:spPr bwMode="auto">
              <a:xfrm>
                <a:off x="2098" y="4275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4" name="Line 16"/>
              <p:cNvSpPr>
                <a:spLocks noChangeShapeType="1"/>
              </p:cNvSpPr>
              <p:nvPr/>
            </p:nvSpPr>
            <p:spPr bwMode="auto">
              <a:xfrm>
                <a:off x="2098" y="4842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5" name="Line 17"/>
              <p:cNvSpPr>
                <a:spLocks noChangeShapeType="1"/>
              </p:cNvSpPr>
              <p:nvPr/>
            </p:nvSpPr>
            <p:spPr bwMode="auto">
              <a:xfrm>
                <a:off x="2098" y="5409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6" name="Line 18"/>
              <p:cNvSpPr>
                <a:spLocks noChangeShapeType="1"/>
              </p:cNvSpPr>
              <p:nvPr/>
            </p:nvSpPr>
            <p:spPr bwMode="auto">
              <a:xfrm>
                <a:off x="2098" y="5976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7" name="Line 19"/>
              <p:cNvSpPr>
                <a:spLocks noChangeShapeType="1"/>
              </p:cNvSpPr>
              <p:nvPr/>
            </p:nvSpPr>
            <p:spPr bwMode="auto">
              <a:xfrm>
                <a:off x="2098" y="6543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8" name="Line 20"/>
              <p:cNvSpPr>
                <a:spLocks noChangeShapeType="1"/>
              </p:cNvSpPr>
              <p:nvPr/>
            </p:nvSpPr>
            <p:spPr bwMode="auto">
              <a:xfrm>
                <a:off x="2098" y="7110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19" name="Line 21"/>
              <p:cNvSpPr>
                <a:spLocks noChangeShapeType="1"/>
              </p:cNvSpPr>
              <p:nvPr/>
            </p:nvSpPr>
            <p:spPr bwMode="auto">
              <a:xfrm>
                <a:off x="2098" y="7677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20" name="Line 22"/>
              <p:cNvSpPr>
                <a:spLocks noChangeShapeType="1"/>
              </p:cNvSpPr>
              <p:nvPr/>
            </p:nvSpPr>
            <p:spPr bwMode="auto">
              <a:xfrm>
                <a:off x="2098" y="8244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21" name="Line 23"/>
              <p:cNvSpPr>
                <a:spLocks noChangeShapeType="1"/>
              </p:cNvSpPr>
              <p:nvPr/>
            </p:nvSpPr>
            <p:spPr bwMode="auto">
              <a:xfrm>
                <a:off x="7768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5422" name="Line 24"/>
              <p:cNvSpPr>
                <a:spLocks noChangeShapeType="1"/>
              </p:cNvSpPr>
              <p:nvPr/>
            </p:nvSpPr>
            <p:spPr bwMode="auto">
              <a:xfrm>
                <a:off x="7201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 rot="16200000" flipH="1">
              <a:off x="6653844" y="1942983"/>
              <a:ext cx="1588" cy="3276276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930841" y="3464456"/>
              <a:ext cx="3112664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55" name="TextBox 30"/>
            <p:cNvSpPr txBox="1">
              <a:spLocks noChangeArrowheads="1"/>
            </p:cNvSpPr>
            <p:nvPr/>
          </p:nvSpPr>
          <p:spPr bwMode="auto">
            <a:xfrm>
              <a:off x="6345107" y="1540667"/>
              <a:ext cx="836529" cy="369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i="1">
                  <a:latin typeface="+mn-lt"/>
                  <a:ea typeface="Times New Roman" charset="0"/>
                  <a:cs typeface="Times New Roman" charset="0"/>
                </a:rPr>
                <a:t>y</a:t>
              </a:r>
            </a:p>
          </p:txBody>
        </p:sp>
        <p:sp>
          <p:nvSpPr>
            <p:cNvPr id="26656" name="TextBox 31"/>
            <p:cNvSpPr txBox="1">
              <a:spLocks noChangeArrowheads="1"/>
            </p:cNvSpPr>
            <p:nvPr/>
          </p:nvSpPr>
          <p:spPr bwMode="auto">
            <a:xfrm>
              <a:off x="8324523" y="3364456"/>
              <a:ext cx="531760" cy="369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i="1" dirty="0" err="1">
                  <a:latin typeface="+mn-lt"/>
                  <a:ea typeface="Times New Roman" charset="0"/>
                  <a:cs typeface="Times New Roman" charset="0"/>
                </a:rPr>
                <a:t>x</a:t>
              </a:r>
              <a:endParaRPr lang="en-US" i="1" dirty="0"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15393" name="TextBox 33"/>
            <p:cNvSpPr txBox="1">
              <a:spLocks noChangeArrowheads="1"/>
            </p:cNvSpPr>
            <p:nvPr/>
          </p:nvSpPr>
          <p:spPr bwMode="auto">
            <a:xfrm>
              <a:off x="6197600" y="4018972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-2</a:t>
              </a:r>
            </a:p>
          </p:txBody>
        </p:sp>
        <p:sp>
          <p:nvSpPr>
            <p:cNvPr id="15394" name="TextBox 34"/>
            <p:cNvSpPr txBox="1">
              <a:spLocks noChangeArrowheads="1"/>
            </p:cNvSpPr>
            <p:nvPr/>
          </p:nvSpPr>
          <p:spPr bwMode="auto">
            <a:xfrm>
              <a:off x="5164836" y="3581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-4</a:t>
              </a:r>
            </a:p>
          </p:txBody>
        </p:sp>
        <p:sp>
          <p:nvSpPr>
            <p:cNvPr id="15395" name="TextBox 35"/>
            <p:cNvSpPr txBox="1">
              <a:spLocks noChangeArrowheads="1"/>
            </p:cNvSpPr>
            <p:nvPr/>
          </p:nvSpPr>
          <p:spPr bwMode="auto">
            <a:xfrm>
              <a:off x="6198108" y="4584007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-4</a:t>
              </a:r>
            </a:p>
          </p:txBody>
        </p:sp>
        <p:sp>
          <p:nvSpPr>
            <p:cNvPr id="15396" name="TextBox 36"/>
            <p:cNvSpPr txBox="1">
              <a:spLocks noChangeArrowheads="1"/>
            </p:cNvSpPr>
            <p:nvPr/>
          </p:nvSpPr>
          <p:spPr bwMode="auto">
            <a:xfrm>
              <a:off x="5721350" y="3581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-2</a:t>
              </a:r>
            </a:p>
          </p:txBody>
        </p:sp>
        <p:sp>
          <p:nvSpPr>
            <p:cNvPr id="15397" name="TextBox 37"/>
            <p:cNvSpPr txBox="1">
              <a:spLocks noChangeArrowheads="1"/>
            </p:cNvSpPr>
            <p:nvPr/>
          </p:nvSpPr>
          <p:spPr bwMode="auto">
            <a:xfrm>
              <a:off x="6924802" y="35941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2</a:t>
              </a:r>
            </a:p>
          </p:txBody>
        </p:sp>
        <p:sp>
          <p:nvSpPr>
            <p:cNvPr id="15398" name="TextBox 38"/>
            <p:cNvSpPr txBox="1">
              <a:spLocks noChangeArrowheads="1"/>
            </p:cNvSpPr>
            <p:nvPr/>
          </p:nvSpPr>
          <p:spPr bwMode="auto">
            <a:xfrm>
              <a:off x="6242558" y="2866828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2</a:t>
              </a:r>
            </a:p>
          </p:txBody>
        </p:sp>
        <p:sp>
          <p:nvSpPr>
            <p:cNvPr id="15399" name="TextBox 39"/>
            <p:cNvSpPr txBox="1">
              <a:spLocks noChangeArrowheads="1"/>
            </p:cNvSpPr>
            <p:nvPr/>
          </p:nvSpPr>
          <p:spPr bwMode="auto">
            <a:xfrm>
              <a:off x="6246433" y="2290756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4</a:t>
              </a:r>
            </a:p>
          </p:txBody>
        </p:sp>
        <p:sp>
          <p:nvSpPr>
            <p:cNvPr id="15400" name="TextBox 40"/>
            <p:cNvSpPr txBox="1">
              <a:spLocks noChangeArrowheads="1"/>
            </p:cNvSpPr>
            <p:nvPr/>
          </p:nvSpPr>
          <p:spPr bwMode="auto">
            <a:xfrm>
              <a:off x="7494524" y="3595681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4</a:t>
              </a:r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486650" y="3757613"/>
            <a:ext cx="533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337300" y="2882900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759450" y="2533650"/>
            <a:ext cx="2286000" cy="1739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219200" y="3059113"/>
            <a:ext cx="335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When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0, 4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12  so 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3.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219200" y="3440113"/>
            <a:ext cx="335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When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0,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3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12  so 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4.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219200" y="40386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Put the results into a table.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219200" y="52578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Plot the points on a graph and join with a straight line.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738938" y="3054350"/>
            <a:ext cx="1509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 3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+ 4</a:t>
            </a:r>
            <a:r>
              <a:rPr lang="en-US" i="1">
                <a:cs typeface="Times New Roman" charset="0"/>
              </a:rPr>
              <a:t>y</a:t>
            </a:r>
            <a:r>
              <a:rPr lang="en-US">
                <a:latin typeface="Times New Roman" charset="0"/>
                <a:cs typeface="Times New Roman" charset="0"/>
              </a:rPr>
              <a:t> </a:t>
            </a:r>
            <a:r>
              <a:rPr lang="en-US">
                <a:cs typeface="Times New Roman" charset="0"/>
              </a:rPr>
              <a:t>= 12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  <p:bldP spid="45" grpId="0"/>
      <p:bldP spid="49" grpId="0"/>
      <p:bldP spid="50" grpId="0"/>
      <p:bldP spid="52" grpId="0"/>
      <p:bldP spid="53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990600" y="1468438"/>
            <a:ext cx="419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ea typeface="ＭＳ Ｐゴシック" charset="-128"/>
                <a:cs typeface="ＭＳ Ｐゴシック" charset="-128"/>
              </a:rPr>
              <a:t>  Draw the graph of   2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 - 3</a:t>
            </a:r>
            <a:r>
              <a:rPr lang="en-US" i="1" dirty="0">
                <a:latin typeface="+mn-lt"/>
                <a:ea typeface="ＭＳ Ｐゴシック" charset="-128"/>
                <a:cs typeface="Times New Roman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= 6.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238125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The easiest method is to find the axis crossing points.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495800"/>
          <a:ext cx="1884363" cy="742950"/>
        </p:xfrm>
        <a:graphic>
          <a:graphicData uri="http://schemas.openxmlformats.org/drawingml/2006/table">
            <a:tbl>
              <a:tblPr/>
              <a:tblGrid>
                <a:gridCol w="628650"/>
                <a:gridCol w="628650"/>
                <a:gridCol w="6270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D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D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−2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016500" y="1928813"/>
            <a:ext cx="3840163" cy="3481387"/>
            <a:chOff x="5016500" y="1540667"/>
            <a:chExt cx="3839783" cy="3480914"/>
          </a:xfrm>
        </p:grpSpPr>
        <p:grpSp>
          <p:nvGrpSpPr>
            <p:cNvPr id="16411" name="Group 2"/>
            <p:cNvGrpSpPr>
              <a:grpSpLocks noChangeAspect="1"/>
            </p:cNvGrpSpPr>
            <p:nvPr/>
          </p:nvGrpSpPr>
          <p:grpSpPr bwMode="auto">
            <a:xfrm>
              <a:off x="5045964" y="2141220"/>
              <a:ext cx="2880360" cy="2880360"/>
              <a:chOff x="2098" y="2574"/>
              <a:chExt cx="5670" cy="5670"/>
            </a:xfrm>
          </p:grpSpPr>
          <p:sp>
            <p:nvSpPr>
              <p:cNvPr id="16424" name="Line 3"/>
              <p:cNvSpPr>
                <a:spLocks noChangeShapeType="1"/>
              </p:cNvSpPr>
              <p:nvPr/>
            </p:nvSpPr>
            <p:spPr bwMode="auto">
              <a:xfrm flipH="1">
                <a:off x="2098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25" name="Line 4"/>
              <p:cNvSpPr>
                <a:spLocks noChangeShapeType="1"/>
              </p:cNvSpPr>
              <p:nvPr/>
            </p:nvSpPr>
            <p:spPr bwMode="auto">
              <a:xfrm>
                <a:off x="2665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26" name="Line 5"/>
              <p:cNvSpPr>
                <a:spLocks noChangeShapeType="1"/>
              </p:cNvSpPr>
              <p:nvPr/>
            </p:nvSpPr>
            <p:spPr bwMode="auto">
              <a:xfrm>
                <a:off x="3232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27" name="Line 6"/>
              <p:cNvSpPr>
                <a:spLocks noChangeShapeType="1"/>
              </p:cNvSpPr>
              <p:nvPr/>
            </p:nvSpPr>
            <p:spPr bwMode="auto">
              <a:xfrm>
                <a:off x="3799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28" name="Line 7"/>
              <p:cNvSpPr>
                <a:spLocks noChangeShapeType="1"/>
              </p:cNvSpPr>
              <p:nvPr/>
            </p:nvSpPr>
            <p:spPr bwMode="auto">
              <a:xfrm>
                <a:off x="4366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29" name="Line 8"/>
              <p:cNvSpPr>
                <a:spLocks noChangeShapeType="1"/>
              </p:cNvSpPr>
              <p:nvPr/>
            </p:nvSpPr>
            <p:spPr bwMode="auto">
              <a:xfrm>
                <a:off x="4933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0" name="Line 9"/>
              <p:cNvSpPr>
                <a:spLocks noChangeShapeType="1"/>
              </p:cNvSpPr>
              <p:nvPr/>
            </p:nvSpPr>
            <p:spPr bwMode="auto">
              <a:xfrm>
                <a:off x="5500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1" name="Line 10"/>
              <p:cNvSpPr>
                <a:spLocks noChangeShapeType="1"/>
              </p:cNvSpPr>
              <p:nvPr/>
            </p:nvSpPr>
            <p:spPr bwMode="auto">
              <a:xfrm>
                <a:off x="6067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2" name="Line 11"/>
              <p:cNvSpPr>
                <a:spLocks noChangeShapeType="1"/>
              </p:cNvSpPr>
              <p:nvPr/>
            </p:nvSpPr>
            <p:spPr bwMode="auto">
              <a:xfrm>
                <a:off x="6634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3" name="Line 12"/>
              <p:cNvSpPr>
                <a:spLocks noChangeShapeType="1"/>
              </p:cNvSpPr>
              <p:nvPr/>
            </p:nvSpPr>
            <p:spPr bwMode="auto">
              <a:xfrm>
                <a:off x="2098" y="2574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4" name="Line 13"/>
              <p:cNvSpPr>
                <a:spLocks noChangeShapeType="1"/>
              </p:cNvSpPr>
              <p:nvPr/>
            </p:nvSpPr>
            <p:spPr bwMode="auto">
              <a:xfrm>
                <a:off x="2098" y="3141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5" name="Line 14"/>
              <p:cNvSpPr>
                <a:spLocks noChangeShapeType="1"/>
              </p:cNvSpPr>
              <p:nvPr/>
            </p:nvSpPr>
            <p:spPr bwMode="auto">
              <a:xfrm>
                <a:off x="2098" y="3708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6" name="Line 15"/>
              <p:cNvSpPr>
                <a:spLocks noChangeShapeType="1"/>
              </p:cNvSpPr>
              <p:nvPr/>
            </p:nvSpPr>
            <p:spPr bwMode="auto">
              <a:xfrm>
                <a:off x="2098" y="4275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7" name="Line 16"/>
              <p:cNvSpPr>
                <a:spLocks noChangeShapeType="1"/>
              </p:cNvSpPr>
              <p:nvPr/>
            </p:nvSpPr>
            <p:spPr bwMode="auto">
              <a:xfrm>
                <a:off x="2098" y="4842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8" name="Line 17"/>
              <p:cNvSpPr>
                <a:spLocks noChangeShapeType="1"/>
              </p:cNvSpPr>
              <p:nvPr/>
            </p:nvSpPr>
            <p:spPr bwMode="auto">
              <a:xfrm>
                <a:off x="2098" y="5409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39" name="Line 18"/>
              <p:cNvSpPr>
                <a:spLocks noChangeShapeType="1"/>
              </p:cNvSpPr>
              <p:nvPr/>
            </p:nvSpPr>
            <p:spPr bwMode="auto">
              <a:xfrm>
                <a:off x="2098" y="5976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40" name="Line 19"/>
              <p:cNvSpPr>
                <a:spLocks noChangeShapeType="1"/>
              </p:cNvSpPr>
              <p:nvPr/>
            </p:nvSpPr>
            <p:spPr bwMode="auto">
              <a:xfrm>
                <a:off x="2098" y="6543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41" name="Line 20"/>
              <p:cNvSpPr>
                <a:spLocks noChangeShapeType="1"/>
              </p:cNvSpPr>
              <p:nvPr/>
            </p:nvSpPr>
            <p:spPr bwMode="auto">
              <a:xfrm>
                <a:off x="2098" y="7110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42" name="Line 21"/>
              <p:cNvSpPr>
                <a:spLocks noChangeShapeType="1"/>
              </p:cNvSpPr>
              <p:nvPr/>
            </p:nvSpPr>
            <p:spPr bwMode="auto">
              <a:xfrm>
                <a:off x="2098" y="7677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43" name="Line 22"/>
              <p:cNvSpPr>
                <a:spLocks noChangeShapeType="1"/>
              </p:cNvSpPr>
              <p:nvPr/>
            </p:nvSpPr>
            <p:spPr bwMode="auto">
              <a:xfrm>
                <a:off x="2098" y="8244"/>
                <a:ext cx="567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44" name="Line 23"/>
              <p:cNvSpPr>
                <a:spLocks noChangeShapeType="1"/>
              </p:cNvSpPr>
              <p:nvPr/>
            </p:nvSpPr>
            <p:spPr bwMode="auto">
              <a:xfrm>
                <a:off x="7768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16445" name="Line 24"/>
              <p:cNvSpPr>
                <a:spLocks noChangeShapeType="1"/>
              </p:cNvSpPr>
              <p:nvPr/>
            </p:nvSpPr>
            <p:spPr bwMode="auto">
              <a:xfrm>
                <a:off x="7201" y="2574"/>
                <a:ext cx="0" cy="567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 rot="16200000" flipH="1">
              <a:off x="6653844" y="1942983"/>
              <a:ext cx="1588" cy="3276276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930841" y="3464456"/>
              <a:ext cx="3112664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78" name="TextBox 30"/>
            <p:cNvSpPr txBox="1">
              <a:spLocks noChangeArrowheads="1"/>
            </p:cNvSpPr>
            <p:nvPr/>
          </p:nvSpPr>
          <p:spPr bwMode="auto">
            <a:xfrm>
              <a:off x="6345107" y="1540667"/>
              <a:ext cx="836529" cy="369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i="1" dirty="0" err="1">
                  <a:latin typeface="+mn-lt"/>
                  <a:ea typeface="Times New Roman" charset="0"/>
                  <a:cs typeface="Times New Roman" charset="0"/>
                </a:rPr>
                <a:t>y</a:t>
              </a:r>
              <a:endParaRPr lang="en-US" i="1" dirty="0"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27679" name="TextBox 31"/>
            <p:cNvSpPr txBox="1">
              <a:spLocks noChangeArrowheads="1"/>
            </p:cNvSpPr>
            <p:nvPr/>
          </p:nvSpPr>
          <p:spPr bwMode="auto">
            <a:xfrm>
              <a:off x="8324523" y="3364456"/>
              <a:ext cx="531760" cy="369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i="1">
                  <a:latin typeface="+mn-lt"/>
                  <a:ea typeface="Times New Roman" charset="0"/>
                  <a:cs typeface="Times New Roman" charset="0"/>
                </a:rPr>
                <a:t>x</a:t>
              </a:r>
            </a:p>
          </p:txBody>
        </p:sp>
        <p:sp>
          <p:nvSpPr>
            <p:cNvPr id="16416" name="TextBox 33"/>
            <p:cNvSpPr txBox="1">
              <a:spLocks noChangeArrowheads="1"/>
            </p:cNvSpPr>
            <p:nvPr/>
          </p:nvSpPr>
          <p:spPr bwMode="auto">
            <a:xfrm>
              <a:off x="6197600" y="4018972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-2</a:t>
              </a:r>
            </a:p>
          </p:txBody>
        </p:sp>
        <p:sp>
          <p:nvSpPr>
            <p:cNvPr id="16417" name="TextBox 34"/>
            <p:cNvSpPr txBox="1">
              <a:spLocks noChangeArrowheads="1"/>
            </p:cNvSpPr>
            <p:nvPr/>
          </p:nvSpPr>
          <p:spPr bwMode="auto">
            <a:xfrm>
              <a:off x="5164836" y="3581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-4</a:t>
              </a:r>
            </a:p>
          </p:txBody>
        </p:sp>
        <p:sp>
          <p:nvSpPr>
            <p:cNvPr id="16418" name="TextBox 35"/>
            <p:cNvSpPr txBox="1">
              <a:spLocks noChangeArrowheads="1"/>
            </p:cNvSpPr>
            <p:nvPr/>
          </p:nvSpPr>
          <p:spPr bwMode="auto">
            <a:xfrm>
              <a:off x="6198108" y="4584007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-4</a:t>
              </a:r>
            </a:p>
          </p:txBody>
        </p:sp>
        <p:sp>
          <p:nvSpPr>
            <p:cNvPr id="16419" name="TextBox 36"/>
            <p:cNvSpPr txBox="1">
              <a:spLocks noChangeArrowheads="1"/>
            </p:cNvSpPr>
            <p:nvPr/>
          </p:nvSpPr>
          <p:spPr bwMode="auto">
            <a:xfrm>
              <a:off x="5721350" y="3581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-2</a:t>
              </a:r>
            </a:p>
          </p:txBody>
        </p:sp>
        <p:sp>
          <p:nvSpPr>
            <p:cNvPr id="16420" name="TextBox 37"/>
            <p:cNvSpPr txBox="1">
              <a:spLocks noChangeArrowheads="1"/>
            </p:cNvSpPr>
            <p:nvPr/>
          </p:nvSpPr>
          <p:spPr bwMode="auto">
            <a:xfrm>
              <a:off x="6924802" y="35941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2</a:t>
              </a:r>
            </a:p>
          </p:txBody>
        </p:sp>
        <p:sp>
          <p:nvSpPr>
            <p:cNvPr id="16421" name="TextBox 38"/>
            <p:cNvSpPr txBox="1">
              <a:spLocks noChangeArrowheads="1"/>
            </p:cNvSpPr>
            <p:nvPr/>
          </p:nvSpPr>
          <p:spPr bwMode="auto">
            <a:xfrm>
              <a:off x="6242558" y="2866828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2</a:t>
              </a:r>
            </a:p>
          </p:txBody>
        </p:sp>
        <p:sp>
          <p:nvSpPr>
            <p:cNvPr id="16422" name="TextBox 39"/>
            <p:cNvSpPr txBox="1">
              <a:spLocks noChangeArrowheads="1"/>
            </p:cNvSpPr>
            <p:nvPr/>
          </p:nvSpPr>
          <p:spPr bwMode="auto">
            <a:xfrm>
              <a:off x="6246433" y="2290756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4</a:t>
              </a:r>
            </a:p>
          </p:txBody>
        </p:sp>
        <p:sp>
          <p:nvSpPr>
            <p:cNvPr id="16423" name="TextBox 40"/>
            <p:cNvSpPr txBox="1">
              <a:spLocks noChangeArrowheads="1"/>
            </p:cNvSpPr>
            <p:nvPr/>
          </p:nvSpPr>
          <p:spPr bwMode="auto">
            <a:xfrm>
              <a:off x="7494524" y="3595681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4</a:t>
              </a:r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200900" y="3757613"/>
            <a:ext cx="533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337300" y="4330700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0800000" flipV="1">
            <a:off x="5162550" y="3536950"/>
            <a:ext cx="2844800" cy="1892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219200" y="3059113"/>
            <a:ext cx="3962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When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 = 0, −3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 = 6  so 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 = −2.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219200" y="3440113"/>
            <a:ext cx="3522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When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 = 0,  </a:t>
            </a:r>
            <a:r>
              <a:rPr lang="en-US" i="1" dirty="0">
                <a:latin typeface="+mn-lt"/>
                <a:ea typeface="ＭＳ Ｐゴシック" charset="-128"/>
                <a:cs typeface="ＭＳ Ｐゴシック" charset="-128"/>
              </a:rPr>
              <a:t>2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 = 6  so 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 = 3.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219200" y="40386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Put the results into a table.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219200" y="52578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Plot the points on a graph and join with a straight line.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960938" y="4489450"/>
            <a:ext cx="1509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 2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- 3</a:t>
            </a:r>
            <a:r>
              <a:rPr lang="en-US" i="1">
                <a:cs typeface="Times New Roman" charset="0"/>
              </a:rPr>
              <a:t>y</a:t>
            </a:r>
            <a:r>
              <a:rPr lang="en-US">
                <a:cs typeface="Times New Roman" charset="0"/>
              </a:rPr>
              <a:t> =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  <p:bldP spid="45" grpId="0"/>
      <p:bldP spid="49" grpId="0"/>
      <p:bldP spid="50" grpId="0"/>
      <p:bldP spid="52" grpId="0"/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8538" y="1247775"/>
            <a:ext cx="7121525" cy="369888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64999">
                <a:srgbClr val="B0FFFF"/>
              </a:gs>
              <a:gs pos="100000">
                <a:srgbClr val="8FFFFF"/>
              </a:gs>
            </a:gsLst>
            <a:lin ang="5400000" scaled="1"/>
          </a:gradFill>
          <a:ln w="9525">
            <a:solidFill>
              <a:srgbClr val="63FDFD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The </a:t>
            </a:r>
            <a:r>
              <a:rPr lang="en-US" b="1" dirty="0">
                <a:solidFill>
                  <a:schemeClr val="dk1"/>
                </a:solidFill>
                <a:latin typeface="+mn-lt"/>
                <a:ea typeface="+mn-ea"/>
              </a:rPr>
              <a:t>gradient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 of a straight line is a measure of how steep the line is.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762000" y="2138363"/>
            <a:ext cx="4241800" cy="1500187"/>
            <a:chOff x="761889" y="2138550"/>
            <a:chExt cx="4242279" cy="1499396"/>
          </a:xfrm>
        </p:grpSpPr>
        <p:cxnSp>
          <p:nvCxnSpPr>
            <p:cNvPr id="6" name="Straight Connector 5"/>
            <p:cNvCxnSpPr>
              <a:cxnSpLocks noChangeAspect="1"/>
            </p:cNvCxnSpPr>
            <p:nvPr/>
          </p:nvCxnSpPr>
          <p:spPr>
            <a:xfrm flipV="1">
              <a:off x="761889" y="2149656"/>
              <a:ext cx="2318012" cy="111859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>
              <a:spLocks noChangeAspect="1"/>
            </p:cNvSpPr>
            <p:nvPr/>
          </p:nvSpPr>
          <p:spPr>
            <a:xfrm>
              <a:off x="780941" y="2138550"/>
              <a:ext cx="2302135" cy="1129704"/>
            </a:xfrm>
            <a:custGeom>
              <a:avLst/>
              <a:gdLst>
                <a:gd name="connsiteX0" fmla="*/ 0 w 2876581"/>
                <a:gd name="connsiteY0" fmla="*/ 1411223 h 1411223"/>
                <a:gd name="connsiteX1" fmla="*/ 2876581 w 2876581"/>
                <a:gd name="connsiteY1" fmla="*/ 1411223 h 1411223"/>
                <a:gd name="connsiteX2" fmla="*/ 2876581 w 2876581"/>
                <a:gd name="connsiteY2" fmla="*/ 0 h 141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76581" h="1411223">
                  <a:moveTo>
                    <a:pt x="0" y="1411223"/>
                  </a:moveTo>
                  <a:lnTo>
                    <a:pt x="2876581" y="1411223"/>
                  </a:lnTo>
                  <a:lnTo>
                    <a:pt x="2876581" y="0"/>
                  </a:lnTo>
                </a:path>
              </a:pathLst>
            </a:custGeom>
            <a:ln w="28575" cap="flat" cmpd="sng" algn="ctr">
              <a:solidFill>
                <a:schemeClr val="accent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94" name="TextBox 11"/>
            <p:cNvSpPr txBox="1">
              <a:spLocks noChangeArrowheads="1"/>
            </p:cNvSpPr>
            <p:nvPr/>
          </p:nvSpPr>
          <p:spPr bwMode="auto">
            <a:xfrm>
              <a:off x="781564" y="3268614"/>
              <a:ext cx="23012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horizontal distance</a:t>
              </a:r>
            </a:p>
          </p:txBody>
        </p:sp>
        <p:sp>
          <p:nvSpPr>
            <p:cNvPr id="3095" name="TextBox 12"/>
            <p:cNvSpPr txBox="1">
              <a:spLocks noChangeArrowheads="1"/>
            </p:cNvSpPr>
            <p:nvPr/>
          </p:nvSpPr>
          <p:spPr bwMode="auto">
            <a:xfrm>
              <a:off x="3082821" y="2507632"/>
              <a:ext cx="19213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vertical distance</a:t>
              </a: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210175" y="2333625"/>
            <a:ext cx="3282950" cy="646113"/>
            <a:chOff x="5210413" y="2333939"/>
            <a:chExt cx="3282287" cy="646332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210413" y="2333939"/>
              <a:ext cx="3282287" cy="646332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grpSp>
          <p:nvGrpSpPr>
            <p:cNvPr id="3088" name="Group 19"/>
            <p:cNvGrpSpPr>
              <a:grpSpLocks/>
            </p:cNvGrpSpPr>
            <p:nvPr/>
          </p:nvGrpSpPr>
          <p:grpSpPr bwMode="auto">
            <a:xfrm>
              <a:off x="5210413" y="2333939"/>
              <a:ext cx="3282287" cy="646331"/>
              <a:chOff x="5210413" y="2496779"/>
              <a:chExt cx="3282287" cy="646331"/>
            </a:xfrm>
          </p:grpSpPr>
          <p:sp>
            <p:nvSpPr>
              <p:cNvPr id="3089" name="TextBox 14"/>
              <p:cNvSpPr txBox="1">
                <a:spLocks noChangeArrowheads="1"/>
              </p:cNvSpPr>
              <p:nvPr/>
            </p:nvSpPr>
            <p:spPr bwMode="auto">
              <a:xfrm>
                <a:off x="5210413" y="2627046"/>
                <a:ext cx="143286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/>
                  <a:t>gradient = </a:t>
                </a:r>
              </a:p>
            </p:txBody>
          </p:sp>
          <p:sp>
            <p:nvSpPr>
              <p:cNvPr id="3090" name="TextBox 15"/>
              <p:cNvSpPr txBox="1">
                <a:spLocks noChangeArrowheads="1"/>
              </p:cNvSpPr>
              <p:nvPr/>
            </p:nvSpPr>
            <p:spPr bwMode="auto">
              <a:xfrm>
                <a:off x="6393610" y="2496779"/>
                <a:ext cx="209909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/>
                  <a:t> vertical distance</a:t>
                </a:r>
              </a:p>
              <a:p>
                <a:pPr eaLnBrk="1" hangingPunct="1"/>
                <a:r>
                  <a:rPr lang="en-US"/>
                  <a:t>horizontal distance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10800000" flipH="1" flipV="1">
                <a:off x="6502377" y="2820739"/>
                <a:ext cx="1855413" cy="158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830763" y="3810000"/>
            <a:ext cx="3875087" cy="2259013"/>
            <a:chOff x="4830485" y="3810294"/>
            <a:chExt cx="3875243" cy="2258491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209912" y="3810294"/>
              <a:ext cx="1801886" cy="112845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32221" y="4451496"/>
              <a:ext cx="2213064" cy="66183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7011798" y="4776859"/>
              <a:ext cx="933488" cy="8030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86" name="TextBox 28"/>
            <p:cNvSpPr txBox="1">
              <a:spLocks noChangeArrowheads="1"/>
            </p:cNvSpPr>
            <p:nvPr/>
          </p:nvSpPr>
          <p:spPr bwMode="auto">
            <a:xfrm>
              <a:off x="4830485" y="5699453"/>
              <a:ext cx="38752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These lines have </a:t>
              </a:r>
              <a:r>
                <a:rPr lang="en-US" b="1"/>
                <a:t>positive</a:t>
              </a:r>
              <a:r>
                <a:rPr lang="en-US"/>
                <a:t> gradient.</a:t>
              </a: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500063" y="3962400"/>
            <a:ext cx="3875087" cy="2106613"/>
            <a:chOff x="499761" y="3962694"/>
            <a:chExt cx="3875243" cy="2106091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944279" y="3962694"/>
              <a:ext cx="1801885" cy="115065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85721" y="4113470"/>
              <a:ext cx="2194013" cy="81577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444361" y="4776880"/>
              <a:ext cx="835059" cy="80307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82" name="TextBox 59"/>
            <p:cNvSpPr txBox="1">
              <a:spLocks noChangeArrowheads="1"/>
            </p:cNvSpPr>
            <p:nvPr/>
          </p:nvSpPr>
          <p:spPr bwMode="auto">
            <a:xfrm>
              <a:off x="499761" y="5699453"/>
              <a:ext cx="38752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These lines have </a:t>
              </a:r>
              <a:r>
                <a:rPr lang="en-US" b="1"/>
                <a:t>negative</a:t>
              </a:r>
              <a:r>
                <a:rPr lang="en-US"/>
                <a:t> gradient.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219200" y="1989138"/>
            <a:ext cx="2881313" cy="2879725"/>
            <a:chOff x="2098" y="2574"/>
            <a:chExt cx="4536" cy="4536"/>
          </a:xfrm>
        </p:grpSpPr>
        <p:sp>
          <p:nvSpPr>
            <p:cNvPr id="4107" name="Line 3"/>
            <p:cNvSpPr>
              <a:spLocks noChangeShapeType="1"/>
            </p:cNvSpPr>
            <p:nvPr/>
          </p:nvSpPr>
          <p:spPr bwMode="auto">
            <a:xfrm flipH="1">
              <a:off x="2098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08" name="Line 4"/>
            <p:cNvSpPr>
              <a:spLocks noChangeShapeType="1"/>
            </p:cNvSpPr>
            <p:nvPr/>
          </p:nvSpPr>
          <p:spPr bwMode="auto">
            <a:xfrm>
              <a:off x="2665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09" name="Line 5"/>
            <p:cNvSpPr>
              <a:spLocks noChangeShapeType="1"/>
            </p:cNvSpPr>
            <p:nvPr/>
          </p:nvSpPr>
          <p:spPr bwMode="auto">
            <a:xfrm>
              <a:off x="3232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0" name="Line 6"/>
            <p:cNvSpPr>
              <a:spLocks noChangeShapeType="1"/>
            </p:cNvSpPr>
            <p:nvPr/>
          </p:nvSpPr>
          <p:spPr bwMode="auto">
            <a:xfrm>
              <a:off x="3799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1" name="Line 7"/>
            <p:cNvSpPr>
              <a:spLocks noChangeShapeType="1"/>
            </p:cNvSpPr>
            <p:nvPr/>
          </p:nvSpPr>
          <p:spPr bwMode="auto">
            <a:xfrm>
              <a:off x="4366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2" name="Line 8"/>
            <p:cNvSpPr>
              <a:spLocks noChangeShapeType="1"/>
            </p:cNvSpPr>
            <p:nvPr/>
          </p:nvSpPr>
          <p:spPr bwMode="auto">
            <a:xfrm>
              <a:off x="4933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3" name="Line 9"/>
            <p:cNvSpPr>
              <a:spLocks noChangeShapeType="1"/>
            </p:cNvSpPr>
            <p:nvPr/>
          </p:nvSpPr>
          <p:spPr bwMode="auto">
            <a:xfrm>
              <a:off x="5500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4" name="Line 10"/>
            <p:cNvSpPr>
              <a:spLocks noChangeShapeType="1"/>
            </p:cNvSpPr>
            <p:nvPr/>
          </p:nvSpPr>
          <p:spPr bwMode="auto">
            <a:xfrm>
              <a:off x="6067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5" name="Line 11"/>
            <p:cNvSpPr>
              <a:spLocks noChangeShapeType="1"/>
            </p:cNvSpPr>
            <p:nvPr/>
          </p:nvSpPr>
          <p:spPr bwMode="auto">
            <a:xfrm>
              <a:off x="6634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6" name="Line 12"/>
            <p:cNvSpPr>
              <a:spLocks noChangeShapeType="1"/>
            </p:cNvSpPr>
            <p:nvPr/>
          </p:nvSpPr>
          <p:spPr bwMode="auto">
            <a:xfrm>
              <a:off x="2098" y="2574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7" name="Line 13"/>
            <p:cNvSpPr>
              <a:spLocks noChangeShapeType="1"/>
            </p:cNvSpPr>
            <p:nvPr/>
          </p:nvSpPr>
          <p:spPr bwMode="auto">
            <a:xfrm>
              <a:off x="2098" y="3141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8" name="Line 14"/>
            <p:cNvSpPr>
              <a:spLocks noChangeShapeType="1"/>
            </p:cNvSpPr>
            <p:nvPr/>
          </p:nvSpPr>
          <p:spPr bwMode="auto">
            <a:xfrm>
              <a:off x="2098" y="3708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19" name="Line 15"/>
            <p:cNvSpPr>
              <a:spLocks noChangeShapeType="1"/>
            </p:cNvSpPr>
            <p:nvPr/>
          </p:nvSpPr>
          <p:spPr bwMode="auto">
            <a:xfrm>
              <a:off x="2098" y="4275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20" name="Line 16"/>
            <p:cNvSpPr>
              <a:spLocks noChangeShapeType="1"/>
            </p:cNvSpPr>
            <p:nvPr/>
          </p:nvSpPr>
          <p:spPr bwMode="auto">
            <a:xfrm>
              <a:off x="2098" y="4842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21" name="Line 17"/>
            <p:cNvSpPr>
              <a:spLocks noChangeShapeType="1"/>
            </p:cNvSpPr>
            <p:nvPr/>
          </p:nvSpPr>
          <p:spPr bwMode="auto">
            <a:xfrm>
              <a:off x="2098" y="5409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22" name="Line 18"/>
            <p:cNvSpPr>
              <a:spLocks noChangeShapeType="1"/>
            </p:cNvSpPr>
            <p:nvPr/>
          </p:nvSpPr>
          <p:spPr bwMode="auto">
            <a:xfrm>
              <a:off x="2098" y="5976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23" name="Line 19"/>
            <p:cNvSpPr>
              <a:spLocks noChangeShapeType="1"/>
            </p:cNvSpPr>
            <p:nvPr/>
          </p:nvSpPr>
          <p:spPr bwMode="auto">
            <a:xfrm>
              <a:off x="2098" y="6543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4124" name="Line 20"/>
            <p:cNvSpPr>
              <a:spLocks noChangeShapeType="1"/>
            </p:cNvSpPr>
            <p:nvPr/>
          </p:nvSpPr>
          <p:spPr bwMode="auto">
            <a:xfrm>
              <a:off x="2098" y="7110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3059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1760538" y="2528887"/>
            <a:ext cx="1798638" cy="143986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514600" y="419100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E500E5"/>
                </a:solidFill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3200400"/>
            <a:ext cx="381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19800" y="29718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u="sng"/>
              <a:t>5</a:t>
            </a:r>
          </a:p>
          <a:p>
            <a:pPr eaLnBrk="1" hangingPunct="1"/>
            <a:r>
              <a:rPr lang="en-US"/>
              <a:t>4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939925" y="4148138"/>
            <a:ext cx="1439863" cy="3175"/>
          </a:xfrm>
          <a:prstGeom prst="line">
            <a:avLst/>
          </a:prstGeom>
          <a:ln w="28575" cap="flat" cmpd="sng" algn="ctr">
            <a:solidFill>
              <a:srgbClr val="E500E5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2480469" y="3248819"/>
            <a:ext cx="1800225" cy="1587"/>
          </a:xfrm>
          <a:prstGeom prst="line">
            <a:avLst/>
          </a:prstGeom>
          <a:ln w="28575" cap="flat" cmpd="sng" algn="ctr">
            <a:solidFill>
              <a:srgbClr val="E500E5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89013" y="1066800"/>
            <a:ext cx="5868987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dirty="0">
                <a:latin typeface="+mn-lt"/>
                <a:ea typeface="+mn-ea"/>
              </a:rPr>
              <a:t>  Find the gradient of the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219200" y="1989138"/>
            <a:ext cx="2881313" cy="2879725"/>
            <a:chOff x="2098" y="2574"/>
            <a:chExt cx="4536" cy="4536"/>
          </a:xfrm>
        </p:grpSpPr>
        <p:sp>
          <p:nvSpPr>
            <p:cNvPr id="5133" name="Line 3"/>
            <p:cNvSpPr>
              <a:spLocks noChangeShapeType="1"/>
            </p:cNvSpPr>
            <p:nvPr/>
          </p:nvSpPr>
          <p:spPr bwMode="auto">
            <a:xfrm flipH="1">
              <a:off x="2098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34" name="Line 4"/>
            <p:cNvSpPr>
              <a:spLocks noChangeShapeType="1"/>
            </p:cNvSpPr>
            <p:nvPr/>
          </p:nvSpPr>
          <p:spPr bwMode="auto">
            <a:xfrm>
              <a:off x="2665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35" name="Line 5"/>
            <p:cNvSpPr>
              <a:spLocks noChangeShapeType="1"/>
            </p:cNvSpPr>
            <p:nvPr/>
          </p:nvSpPr>
          <p:spPr bwMode="auto">
            <a:xfrm>
              <a:off x="3232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36" name="Line 6"/>
            <p:cNvSpPr>
              <a:spLocks noChangeShapeType="1"/>
            </p:cNvSpPr>
            <p:nvPr/>
          </p:nvSpPr>
          <p:spPr bwMode="auto">
            <a:xfrm>
              <a:off x="3799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37" name="Line 7"/>
            <p:cNvSpPr>
              <a:spLocks noChangeShapeType="1"/>
            </p:cNvSpPr>
            <p:nvPr/>
          </p:nvSpPr>
          <p:spPr bwMode="auto">
            <a:xfrm>
              <a:off x="4366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38" name="Line 8"/>
            <p:cNvSpPr>
              <a:spLocks noChangeShapeType="1"/>
            </p:cNvSpPr>
            <p:nvPr/>
          </p:nvSpPr>
          <p:spPr bwMode="auto">
            <a:xfrm>
              <a:off x="4933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39" name="Line 9"/>
            <p:cNvSpPr>
              <a:spLocks noChangeShapeType="1"/>
            </p:cNvSpPr>
            <p:nvPr/>
          </p:nvSpPr>
          <p:spPr bwMode="auto">
            <a:xfrm>
              <a:off x="5500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0" name="Line 10"/>
            <p:cNvSpPr>
              <a:spLocks noChangeShapeType="1"/>
            </p:cNvSpPr>
            <p:nvPr/>
          </p:nvSpPr>
          <p:spPr bwMode="auto">
            <a:xfrm>
              <a:off x="6067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1" name="Line 11"/>
            <p:cNvSpPr>
              <a:spLocks noChangeShapeType="1"/>
            </p:cNvSpPr>
            <p:nvPr/>
          </p:nvSpPr>
          <p:spPr bwMode="auto">
            <a:xfrm>
              <a:off x="6634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2" name="Line 12"/>
            <p:cNvSpPr>
              <a:spLocks noChangeShapeType="1"/>
            </p:cNvSpPr>
            <p:nvPr/>
          </p:nvSpPr>
          <p:spPr bwMode="auto">
            <a:xfrm>
              <a:off x="2098" y="2574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3" name="Line 13"/>
            <p:cNvSpPr>
              <a:spLocks noChangeShapeType="1"/>
            </p:cNvSpPr>
            <p:nvPr/>
          </p:nvSpPr>
          <p:spPr bwMode="auto">
            <a:xfrm>
              <a:off x="2098" y="3141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4" name="Line 14"/>
            <p:cNvSpPr>
              <a:spLocks noChangeShapeType="1"/>
            </p:cNvSpPr>
            <p:nvPr/>
          </p:nvSpPr>
          <p:spPr bwMode="auto">
            <a:xfrm>
              <a:off x="2098" y="3708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5" name="Line 15"/>
            <p:cNvSpPr>
              <a:spLocks noChangeShapeType="1"/>
            </p:cNvSpPr>
            <p:nvPr/>
          </p:nvSpPr>
          <p:spPr bwMode="auto">
            <a:xfrm>
              <a:off x="2098" y="4275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6" name="Line 16"/>
            <p:cNvSpPr>
              <a:spLocks noChangeShapeType="1"/>
            </p:cNvSpPr>
            <p:nvPr/>
          </p:nvSpPr>
          <p:spPr bwMode="auto">
            <a:xfrm>
              <a:off x="2098" y="4842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7" name="Line 17"/>
            <p:cNvSpPr>
              <a:spLocks noChangeShapeType="1"/>
            </p:cNvSpPr>
            <p:nvPr/>
          </p:nvSpPr>
          <p:spPr bwMode="auto">
            <a:xfrm>
              <a:off x="2098" y="5409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8" name="Line 18"/>
            <p:cNvSpPr>
              <a:spLocks noChangeShapeType="1"/>
            </p:cNvSpPr>
            <p:nvPr/>
          </p:nvSpPr>
          <p:spPr bwMode="auto">
            <a:xfrm>
              <a:off x="2098" y="5976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49" name="Line 19"/>
            <p:cNvSpPr>
              <a:spLocks noChangeShapeType="1"/>
            </p:cNvSpPr>
            <p:nvPr/>
          </p:nvSpPr>
          <p:spPr bwMode="auto">
            <a:xfrm>
              <a:off x="2098" y="6543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5150" name="Line 20"/>
            <p:cNvSpPr>
              <a:spLocks noChangeShapeType="1"/>
            </p:cNvSpPr>
            <p:nvPr/>
          </p:nvSpPr>
          <p:spPr bwMode="auto">
            <a:xfrm>
              <a:off x="2098" y="7110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3059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579563" y="3059113"/>
            <a:ext cx="2160587" cy="109220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14600" y="4125913"/>
            <a:ext cx="360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33800" y="3363913"/>
            <a:ext cx="381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19800" y="29718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u="sng"/>
              <a:t>3</a:t>
            </a:r>
          </a:p>
          <a:p>
            <a:pPr eaLnBrk="1" hangingPunct="1"/>
            <a:r>
              <a:rPr lang="en-US"/>
              <a:t>6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579563" y="4148138"/>
            <a:ext cx="2160587" cy="3175"/>
          </a:xfrm>
          <a:prstGeom prst="line">
            <a:avLst/>
          </a:prstGeom>
          <a:ln w="28575" cap="flat" cmpd="sng" algn="ctr">
            <a:solidFill>
              <a:schemeClr val="accent5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3193257" y="3604419"/>
            <a:ext cx="1092200" cy="1587"/>
          </a:xfrm>
          <a:prstGeom prst="line">
            <a:avLst/>
          </a:prstGeom>
          <a:ln w="28575" cap="flat" cmpd="sng" algn="ctr">
            <a:solidFill>
              <a:srgbClr val="7300E5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00800" y="3048000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705600" y="2971800"/>
            <a:ext cx="312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u="sng"/>
              <a:t>1</a:t>
            </a:r>
          </a:p>
          <a:p>
            <a:pPr eaLnBrk="1" hangingPunct="1"/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89013" y="1066800"/>
            <a:ext cx="5868987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2</a:t>
            </a:r>
            <a:r>
              <a:rPr lang="en-US" dirty="0">
                <a:latin typeface="+mn-lt"/>
                <a:ea typeface="+mn-ea"/>
              </a:rPr>
              <a:t>  Find the gradient of the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219200" y="1989138"/>
            <a:ext cx="2881313" cy="2879725"/>
            <a:chOff x="2098" y="2574"/>
            <a:chExt cx="4536" cy="4536"/>
          </a:xfrm>
        </p:grpSpPr>
        <p:sp>
          <p:nvSpPr>
            <p:cNvPr id="6156" name="Line 3"/>
            <p:cNvSpPr>
              <a:spLocks noChangeShapeType="1"/>
            </p:cNvSpPr>
            <p:nvPr/>
          </p:nvSpPr>
          <p:spPr bwMode="auto">
            <a:xfrm flipH="1">
              <a:off x="2098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57" name="Line 4"/>
            <p:cNvSpPr>
              <a:spLocks noChangeShapeType="1"/>
            </p:cNvSpPr>
            <p:nvPr/>
          </p:nvSpPr>
          <p:spPr bwMode="auto">
            <a:xfrm>
              <a:off x="2665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58" name="Line 5"/>
            <p:cNvSpPr>
              <a:spLocks noChangeShapeType="1"/>
            </p:cNvSpPr>
            <p:nvPr/>
          </p:nvSpPr>
          <p:spPr bwMode="auto">
            <a:xfrm>
              <a:off x="3232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59" name="Line 6"/>
            <p:cNvSpPr>
              <a:spLocks noChangeShapeType="1"/>
            </p:cNvSpPr>
            <p:nvPr/>
          </p:nvSpPr>
          <p:spPr bwMode="auto">
            <a:xfrm>
              <a:off x="3799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0" name="Line 7"/>
            <p:cNvSpPr>
              <a:spLocks noChangeShapeType="1"/>
            </p:cNvSpPr>
            <p:nvPr/>
          </p:nvSpPr>
          <p:spPr bwMode="auto">
            <a:xfrm>
              <a:off x="4366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1" name="Line 8"/>
            <p:cNvSpPr>
              <a:spLocks noChangeShapeType="1"/>
            </p:cNvSpPr>
            <p:nvPr/>
          </p:nvSpPr>
          <p:spPr bwMode="auto">
            <a:xfrm>
              <a:off x="4933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>
              <a:off x="5500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3" name="Line 10"/>
            <p:cNvSpPr>
              <a:spLocks noChangeShapeType="1"/>
            </p:cNvSpPr>
            <p:nvPr/>
          </p:nvSpPr>
          <p:spPr bwMode="auto">
            <a:xfrm>
              <a:off x="6067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4" name="Line 11"/>
            <p:cNvSpPr>
              <a:spLocks noChangeShapeType="1"/>
            </p:cNvSpPr>
            <p:nvPr/>
          </p:nvSpPr>
          <p:spPr bwMode="auto">
            <a:xfrm>
              <a:off x="6634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5" name="Line 12"/>
            <p:cNvSpPr>
              <a:spLocks noChangeShapeType="1"/>
            </p:cNvSpPr>
            <p:nvPr/>
          </p:nvSpPr>
          <p:spPr bwMode="auto">
            <a:xfrm>
              <a:off x="2098" y="2574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6" name="Line 13"/>
            <p:cNvSpPr>
              <a:spLocks noChangeShapeType="1"/>
            </p:cNvSpPr>
            <p:nvPr/>
          </p:nvSpPr>
          <p:spPr bwMode="auto">
            <a:xfrm>
              <a:off x="2098" y="3141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7" name="Line 14"/>
            <p:cNvSpPr>
              <a:spLocks noChangeShapeType="1"/>
            </p:cNvSpPr>
            <p:nvPr/>
          </p:nvSpPr>
          <p:spPr bwMode="auto">
            <a:xfrm>
              <a:off x="2098" y="3708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8" name="Line 15"/>
            <p:cNvSpPr>
              <a:spLocks noChangeShapeType="1"/>
            </p:cNvSpPr>
            <p:nvPr/>
          </p:nvSpPr>
          <p:spPr bwMode="auto">
            <a:xfrm>
              <a:off x="2098" y="4275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69" name="Line 16"/>
            <p:cNvSpPr>
              <a:spLocks noChangeShapeType="1"/>
            </p:cNvSpPr>
            <p:nvPr/>
          </p:nvSpPr>
          <p:spPr bwMode="auto">
            <a:xfrm>
              <a:off x="2098" y="4842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70" name="Line 17"/>
            <p:cNvSpPr>
              <a:spLocks noChangeShapeType="1"/>
            </p:cNvSpPr>
            <p:nvPr/>
          </p:nvSpPr>
          <p:spPr bwMode="auto">
            <a:xfrm>
              <a:off x="2098" y="5409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71" name="Line 18"/>
            <p:cNvSpPr>
              <a:spLocks noChangeShapeType="1"/>
            </p:cNvSpPr>
            <p:nvPr/>
          </p:nvSpPr>
          <p:spPr bwMode="auto">
            <a:xfrm>
              <a:off x="2098" y="5976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72" name="Line 19"/>
            <p:cNvSpPr>
              <a:spLocks noChangeShapeType="1"/>
            </p:cNvSpPr>
            <p:nvPr/>
          </p:nvSpPr>
          <p:spPr bwMode="auto">
            <a:xfrm>
              <a:off x="2098" y="6543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6173" name="Line 20"/>
            <p:cNvSpPr>
              <a:spLocks noChangeShapeType="1"/>
            </p:cNvSpPr>
            <p:nvPr/>
          </p:nvSpPr>
          <p:spPr bwMode="auto">
            <a:xfrm>
              <a:off x="2098" y="7110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3059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579563" y="2349500"/>
            <a:ext cx="1800225" cy="179863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38400" y="4114800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3200400"/>
            <a:ext cx="381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19800" y="29718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u="sng"/>
              <a:t>5</a:t>
            </a:r>
          </a:p>
          <a:p>
            <a:pPr eaLnBrk="1" hangingPunct="1"/>
            <a:r>
              <a:rPr lang="en-US"/>
              <a:t>5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579563" y="4151313"/>
            <a:ext cx="1800225" cy="1587"/>
          </a:xfrm>
          <a:prstGeom prst="line">
            <a:avLst/>
          </a:prstGeom>
          <a:ln w="2857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2480469" y="3248819"/>
            <a:ext cx="1800225" cy="1587"/>
          </a:xfrm>
          <a:prstGeom prst="line">
            <a:avLst/>
          </a:prstGeom>
          <a:ln w="2857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00800" y="3048000"/>
            <a:ext cx="512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=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9013" y="1066800"/>
            <a:ext cx="5868987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3</a:t>
            </a:r>
            <a:r>
              <a:rPr lang="en-US" dirty="0">
                <a:latin typeface="+mn-lt"/>
                <a:ea typeface="+mn-ea"/>
              </a:rPr>
              <a:t>  Find the gradient of the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219200" y="1989138"/>
            <a:ext cx="2881313" cy="2879725"/>
            <a:chOff x="2098" y="2574"/>
            <a:chExt cx="4536" cy="4536"/>
          </a:xfrm>
        </p:grpSpPr>
        <p:sp>
          <p:nvSpPr>
            <p:cNvPr id="7180" name="Line 3"/>
            <p:cNvSpPr>
              <a:spLocks noChangeShapeType="1"/>
            </p:cNvSpPr>
            <p:nvPr/>
          </p:nvSpPr>
          <p:spPr bwMode="auto">
            <a:xfrm flipH="1">
              <a:off x="2098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1" name="Line 4"/>
            <p:cNvSpPr>
              <a:spLocks noChangeShapeType="1"/>
            </p:cNvSpPr>
            <p:nvPr/>
          </p:nvSpPr>
          <p:spPr bwMode="auto">
            <a:xfrm>
              <a:off x="2665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2" name="Line 5"/>
            <p:cNvSpPr>
              <a:spLocks noChangeShapeType="1"/>
            </p:cNvSpPr>
            <p:nvPr/>
          </p:nvSpPr>
          <p:spPr bwMode="auto">
            <a:xfrm>
              <a:off x="3232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3" name="Line 6"/>
            <p:cNvSpPr>
              <a:spLocks noChangeShapeType="1"/>
            </p:cNvSpPr>
            <p:nvPr/>
          </p:nvSpPr>
          <p:spPr bwMode="auto">
            <a:xfrm>
              <a:off x="3799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4" name="Line 7"/>
            <p:cNvSpPr>
              <a:spLocks noChangeShapeType="1"/>
            </p:cNvSpPr>
            <p:nvPr/>
          </p:nvSpPr>
          <p:spPr bwMode="auto">
            <a:xfrm>
              <a:off x="4366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5" name="Line 8"/>
            <p:cNvSpPr>
              <a:spLocks noChangeShapeType="1"/>
            </p:cNvSpPr>
            <p:nvPr/>
          </p:nvSpPr>
          <p:spPr bwMode="auto">
            <a:xfrm>
              <a:off x="4933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6" name="Line 9"/>
            <p:cNvSpPr>
              <a:spLocks noChangeShapeType="1"/>
            </p:cNvSpPr>
            <p:nvPr/>
          </p:nvSpPr>
          <p:spPr bwMode="auto">
            <a:xfrm>
              <a:off x="5500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7" name="Line 10"/>
            <p:cNvSpPr>
              <a:spLocks noChangeShapeType="1"/>
            </p:cNvSpPr>
            <p:nvPr/>
          </p:nvSpPr>
          <p:spPr bwMode="auto">
            <a:xfrm>
              <a:off x="6067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8" name="Line 11"/>
            <p:cNvSpPr>
              <a:spLocks noChangeShapeType="1"/>
            </p:cNvSpPr>
            <p:nvPr/>
          </p:nvSpPr>
          <p:spPr bwMode="auto">
            <a:xfrm>
              <a:off x="6634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89" name="Line 12"/>
            <p:cNvSpPr>
              <a:spLocks noChangeShapeType="1"/>
            </p:cNvSpPr>
            <p:nvPr/>
          </p:nvSpPr>
          <p:spPr bwMode="auto">
            <a:xfrm>
              <a:off x="2098" y="2574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90" name="Line 13"/>
            <p:cNvSpPr>
              <a:spLocks noChangeShapeType="1"/>
            </p:cNvSpPr>
            <p:nvPr/>
          </p:nvSpPr>
          <p:spPr bwMode="auto">
            <a:xfrm>
              <a:off x="2098" y="3141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91" name="Line 14"/>
            <p:cNvSpPr>
              <a:spLocks noChangeShapeType="1"/>
            </p:cNvSpPr>
            <p:nvPr/>
          </p:nvSpPr>
          <p:spPr bwMode="auto">
            <a:xfrm>
              <a:off x="2098" y="3708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92" name="Line 15"/>
            <p:cNvSpPr>
              <a:spLocks noChangeShapeType="1"/>
            </p:cNvSpPr>
            <p:nvPr/>
          </p:nvSpPr>
          <p:spPr bwMode="auto">
            <a:xfrm>
              <a:off x="2098" y="4275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93" name="Line 16"/>
            <p:cNvSpPr>
              <a:spLocks noChangeShapeType="1"/>
            </p:cNvSpPr>
            <p:nvPr/>
          </p:nvSpPr>
          <p:spPr bwMode="auto">
            <a:xfrm>
              <a:off x="2098" y="4842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94" name="Line 17"/>
            <p:cNvSpPr>
              <a:spLocks noChangeShapeType="1"/>
            </p:cNvSpPr>
            <p:nvPr/>
          </p:nvSpPr>
          <p:spPr bwMode="auto">
            <a:xfrm>
              <a:off x="2098" y="5409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95" name="Line 18"/>
            <p:cNvSpPr>
              <a:spLocks noChangeShapeType="1"/>
            </p:cNvSpPr>
            <p:nvPr/>
          </p:nvSpPr>
          <p:spPr bwMode="auto">
            <a:xfrm>
              <a:off x="2098" y="5976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96" name="Line 19"/>
            <p:cNvSpPr>
              <a:spLocks noChangeShapeType="1"/>
            </p:cNvSpPr>
            <p:nvPr/>
          </p:nvSpPr>
          <p:spPr bwMode="auto">
            <a:xfrm>
              <a:off x="2098" y="6543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7197" name="Line 20"/>
            <p:cNvSpPr>
              <a:spLocks noChangeShapeType="1"/>
            </p:cNvSpPr>
            <p:nvPr/>
          </p:nvSpPr>
          <p:spPr bwMode="auto">
            <a:xfrm>
              <a:off x="2098" y="7110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3059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1580357" y="3069431"/>
            <a:ext cx="2159000" cy="71913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14600" y="4508500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19288" y="3384550"/>
            <a:ext cx="381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6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19800" y="2971800"/>
            <a:ext cx="804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− </a:t>
            </a:r>
            <a:r>
              <a:rPr lang="en-US" u="sng"/>
              <a:t>6</a:t>
            </a:r>
          </a:p>
          <a:p>
            <a:pPr eaLnBrk="1" hangingPunct="1"/>
            <a:r>
              <a:rPr lang="en-US"/>
              <a:t>   2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2300288" y="4508500"/>
            <a:ext cx="719137" cy="1588"/>
          </a:xfrm>
          <a:prstGeom prst="line">
            <a:avLst/>
          </a:prstGeom>
          <a:ln w="28575" cap="flat" cmpd="sng" algn="ctr">
            <a:solidFill>
              <a:schemeClr val="accent3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1242219" y="3450432"/>
            <a:ext cx="2117725" cy="1587"/>
          </a:xfrm>
          <a:prstGeom prst="line">
            <a:avLst/>
          </a:prstGeom>
          <a:ln w="28575" cap="flat" cmpd="sng" algn="ctr">
            <a:solidFill>
              <a:schemeClr val="accent3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69063" y="3048000"/>
            <a:ext cx="81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= − 3  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89013" y="1066800"/>
            <a:ext cx="5868987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4</a:t>
            </a:r>
            <a:r>
              <a:rPr lang="en-US" dirty="0">
                <a:latin typeface="+mn-lt"/>
                <a:ea typeface="+mn-ea"/>
              </a:rPr>
              <a:t>  Find the gradient of the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219200" y="1989138"/>
            <a:ext cx="2881313" cy="2879725"/>
            <a:chOff x="2098" y="2574"/>
            <a:chExt cx="4536" cy="4536"/>
          </a:xfrm>
        </p:grpSpPr>
        <p:sp>
          <p:nvSpPr>
            <p:cNvPr id="8205" name="Line 3"/>
            <p:cNvSpPr>
              <a:spLocks noChangeShapeType="1"/>
            </p:cNvSpPr>
            <p:nvPr/>
          </p:nvSpPr>
          <p:spPr bwMode="auto">
            <a:xfrm flipH="1">
              <a:off x="2098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06" name="Line 4"/>
            <p:cNvSpPr>
              <a:spLocks noChangeShapeType="1"/>
            </p:cNvSpPr>
            <p:nvPr/>
          </p:nvSpPr>
          <p:spPr bwMode="auto">
            <a:xfrm>
              <a:off x="2665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07" name="Line 5"/>
            <p:cNvSpPr>
              <a:spLocks noChangeShapeType="1"/>
            </p:cNvSpPr>
            <p:nvPr/>
          </p:nvSpPr>
          <p:spPr bwMode="auto">
            <a:xfrm>
              <a:off x="3232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08" name="Line 6"/>
            <p:cNvSpPr>
              <a:spLocks noChangeShapeType="1"/>
            </p:cNvSpPr>
            <p:nvPr/>
          </p:nvSpPr>
          <p:spPr bwMode="auto">
            <a:xfrm>
              <a:off x="3799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09" name="Line 7"/>
            <p:cNvSpPr>
              <a:spLocks noChangeShapeType="1"/>
            </p:cNvSpPr>
            <p:nvPr/>
          </p:nvSpPr>
          <p:spPr bwMode="auto">
            <a:xfrm>
              <a:off x="4366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4933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1" name="Line 9"/>
            <p:cNvSpPr>
              <a:spLocks noChangeShapeType="1"/>
            </p:cNvSpPr>
            <p:nvPr/>
          </p:nvSpPr>
          <p:spPr bwMode="auto">
            <a:xfrm>
              <a:off x="5500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2" name="Line 10"/>
            <p:cNvSpPr>
              <a:spLocks noChangeShapeType="1"/>
            </p:cNvSpPr>
            <p:nvPr/>
          </p:nvSpPr>
          <p:spPr bwMode="auto">
            <a:xfrm>
              <a:off x="6067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3" name="Line 11"/>
            <p:cNvSpPr>
              <a:spLocks noChangeShapeType="1"/>
            </p:cNvSpPr>
            <p:nvPr/>
          </p:nvSpPr>
          <p:spPr bwMode="auto">
            <a:xfrm>
              <a:off x="6634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4" name="Line 12"/>
            <p:cNvSpPr>
              <a:spLocks noChangeShapeType="1"/>
            </p:cNvSpPr>
            <p:nvPr/>
          </p:nvSpPr>
          <p:spPr bwMode="auto">
            <a:xfrm>
              <a:off x="2098" y="2574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5" name="Line 13"/>
            <p:cNvSpPr>
              <a:spLocks noChangeShapeType="1"/>
            </p:cNvSpPr>
            <p:nvPr/>
          </p:nvSpPr>
          <p:spPr bwMode="auto">
            <a:xfrm>
              <a:off x="2098" y="3141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6" name="Line 14"/>
            <p:cNvSpPr>
              <a:spLocks noChangeShapeType="1"/>
            </p:cNvSpPr>
            <p:nvPr/>
          </p:nvSpPr>
          <p:spPr bwMode="auto">
            <a:xfrm>
              <a:off x="2098" y="3708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7" name="Line 15"/>
            <p:cNvSpPr>
              <a:spLocks noChangeShapeType="1"/>
            </p:cNvSpPr>
            <p:nvPr/>
          </p:nvSpPr>
          <p:spPr bwMode="auto">
            <a:xfrm>
              <a:off x="2098" y="4275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8" name="Line 16"/>
            <p:cNvSpPr>
              <a:spLocks noChangeShapeType="1"/>
            </p:cNvSpPr>
            <p:nvPr/>
          </p:nvSpPr>
          <p:spPr bwMode="auto">
            <a:xfrm>
              <a:off x="2098" y="4842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19" name="Line 17"/>
            <p:cNvSpPr>
              <a:spLocks noChangeShapeType="1"/>
            </p:cNvSpPr>
            <p:nvPr/>
          </p:nvSpPr>
          <p:spPr bwMode="auto">
            <a:xfrm>
              <a:off x="2098" y="5409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20" name="Line 18"/>
            <p:cNvSpPr>
              <a:spLocks noChangeShapeType="1"/>
            </p:cNvSpPr>
            <p:nvPr/>
          </p:nvSpPr>
          <p:spPr bwMode="auto">
            <a:xfrm>
              <a:off x="2098" y="5976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21" name="Line 19"/>
            <p:cNvSpPr>
              <a:spLocks noChangeShapeType="1"/>
            </p:cNvSpPr>
            <p:nvPr/>
          </p:nvSpPr>
          <p:spPr bwMode="auto">
            <a:xfrm>
              <a:off x="2098" y="6543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8222" name="Line 20"/>
            <p:cNvSpPr>
              <a:spLocks noChangeShapeType="1"/>
            </p:cNvSpPr>
            <p:nvPr/>
          </p:nvSpPr>
          <p:spPr bwMode="auto">
            <a:xfrm>
              <a:off x="2098" y="7110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3059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581150" y="2708275"/>
            <a:ext cx="2159000" cy="143986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79675" y="415131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00B4B4"/>
                </a:solidFill>
              </a:rPr>
              <a:t>6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9200" y="3248025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00B4B4"/>
                </a:solidFill>
              </a:rPr>
              <a:t>4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19800" y="2971800"/>
            <a:ext cx="1058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− </a:t>
            </a:r>
            <a:r>
              <a:rPr lang="en-US" u="sng"/>
              <a:t>4</a:t>
            </a:r>
          </a:p>
          <a:p>
            <a:pPr eaLnBrk="1" hangingPunct="1"/>
            <a:r>
              <a:rPr lang="en-US"/>
              <a:t>   6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584325" y="4148138"/>
            <a:ext cx="2155825" cy="3175"/>
          </a:xfrm>
          <a:prstGeom prst="line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884238" y="3451225"/>
            <a:ext cx="1398588" cy="1587"/>
          </a:xfrm>
          <a:prstGeom prst="line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484938" y="3048000"/>
            <a:ext cx="319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764338" y="2971800"/>
            <a:ext cx="1312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− </a:t>
            </a:r>
            <a:r>
              <a:rPr lang="en-US" u="sng"/>
              <a:t>2</a:t>
            </a:r>
          </a:p>
          <a:p>
            <a:pPr eaLnBrk="1" hangingPunct="1"/>
            <a:r>
              <a:rPr lang="en-US"/>
              <a:t>   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9013" y="1066800"/>
            <a:ext cx="5868987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</a:rPr>
              <a:t>5</a:t>
            </a:r>
            <a:r>
              <a:rPr lang="en-US" dirty="0">
                <a:latin typeface="+mn-lt"/>
                <a:ea typeface="+mn-ea"/>
              </a:rPr>
              <a:t>  Find the gradient of the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37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1989138"/>
            <a:ext cx="2881313" cy="2879725"/>
            <a:chOff x="2098" y="2574"/>
            <a:chExt cx="4536" cy="4536"/>
          </a:xfrm>
        </p:grpSpPr>
        <p:sp>
          <p:nvSpPr>
            <p:cNvPr id="9233" name="Line 3"/>
            <p:cNvSpPr>
              <a:spLocks noChangeShapeType="1"/>
            </p:cNvSpPr>
            <p:nvPr/>
          </p:nvSpPr>
          <p:spPr bwMode="auto">
            <a:xfrm flipH="1">
              <a:off x="2098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34" name="Line 4"/>
            <p:cNvSpPr>
              <a:spLocks noChangeShapeType="1"/>
            </p:cNvSpPr>
            <p:nvPr/>
          </p:nvSpPr>
          <p:spPr bwMode="auto">
            <a:xfrm>
              <a:off x="2665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35" name="Line 5"/>
            <p:cNvSpPr>
              <a:spLocks noChangeShapeType="1"/>
            </p:cNvSpPr>
            <p:nvPr/>
          </p:nvSpPr>
          <p:spPr bwMode="auto">
            <a:xfrm>
              <a:off x="3232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36" name="Line 6"/>
            <p:cNvSpPr>
              <a:spLocks noChangeShapeType="1"/>
            </p:cNvSpPr>
            <p:nvPr/>
          </p:nvSpPr>
          <p:spPr bwMode="auto">
            <a:xfrm>
              <a:off x="3799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37" name="Line 7"/>
            <p:cNvSpPr>
              <a:spLocks noChangeShapeType="1"/>
            </p:cNvSpPr>
            <p:nvPr/>
          </p:nvSpPr>
          <p:spPr bwMode="auto">
            <a:xfrm>
              <a:off x="4366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38" name="Line 8"/>
            <p:cNvSpPr>
              <a:spLocks noChangeShapeType="1"/>
            </p:cNvSpPr>
            <p:nvPr/>
          </p:nvSpPr>
          <p:spPr bwMode="auto">
            <a:xfrm>
              <a:off x="4933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5500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6067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1" name="Line 11"/>
            <p:cNvSpPr>
              <a:spLocks noChangeShapeType="1"/>
            </p:cNvSpPr>
            <p:nvPr/>
          </p:nvSpPr>
          <p:spPr bwMode="auto">
            <a:xfrm>
              <a:off x="6634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2" name="Line 12"/>
            <p:cNvSpPr>
              <a:spLocks noChangeShapeType="1"/>
            </p:cNvSpPr>
            <p:nvPr/>
          </p:nvSpPr>
          <p:spPr bwMode="auto">
            <a:xfrm>
              <a:off x="2098" y="2574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3" name="Line 13"/>
            <p:cNvSpPr>
              <a:spLocks noChangeShapeType="1"/>
            </p:cNvSpPr>
            <p:nvPr/>
          </p:nvSpPr>
          <p:spPr bwMode="auto">
            <a:xfrm>
              <a:off x="2098" y="3141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4" name="Line 14"/>
            <p:cNvSpPr>
              <a:spLocks noChangeShapeType="1"/>
            </p:cNvSpPr>
            <p:nvPr/>
          </p:nvSpPr>
          <p:spPr bwMode="auto">
            <a:xfrm>
              <a:off x="2098" y="3708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5" name="Line 15"/>
            <p:cNvSpPr>
              <a:spLocks noChangeShapeType="1"/>
            </p:cNvSpPr>
            <p:nvPr/>
          </p:nvSpPr>
          <p:spPr bwMode="auto">
            <a:xfrm>
              <a:off x="2098" y="4275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6" name="Line 16"/>
            <p:cNvSpPr>
              <a:spLocks noChangeShapeType="1"/>
            </p:cNvSpPr>
            <p:nvPr/>
          </p:nvSpPr>
          <p:spPr bwMode="auto">
            <a:xfrm>
              <a:off x="2098" y="4842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7" name="Line 17"/>
            <p:cNvSpPr>
              <a:spLocks noChangeShapeType="1"/>
            </p:cNvSpPr>
            <p:nvPr/>
          </p:nvSpPr>
          <p:spPr bwMode="auto">
            <a:xfrm>
              <a:off x="2098" y="5409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8" name="Line 18"/>
            <p:cNvSpPr>
              <a:spLocks noChangeShapeType="1"/>
            </p:cNvSpPr>
            <p:nvPr/>
          </p:nvSpPr>
          <p:spPr bwMode="auto">
            <a:xfrm>
              <a:off x="2098" y="5976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49" name="Line 19"/>
            <p:cNvSpPr>
              <a:spLocks noChangeShapeType="1"/>
            </p:cNvSpPr>
            <p:nvPr/>
          </p:nvSpPr>
          <p:spPr bwMode="auto">
            <a:xfrm>
              <a:off x="2098" y="6543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9250" name="Line 20"/>
            <p:cNvSpPr>
              <a:spLocks noChangeShapeType="1"/>
            </p:cNvSpPr>
            <p:nvPr/>
          </p:nvSpPr>
          <p:spPr bwMode="auto">
            <a:xfrm>
              <a:off x="2098" y="7110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3059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600200" y="2709863"/>
            <a:ext cx="2139950" cy="144145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79675" y="415131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E500E5"/>
                </a:solidFill>
              </a:rPr>
              <a:t>6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740150" y="3352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E500E5"/>
                </a:solidFill>
              </a:rPr>
              <a:t>4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19800" y="29718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u="sng"/>
              <a:t>4</a:t>
            </a:r>
            <a:r>
              <a:rPr lang="en-US"/>
              <a:t> 6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584325" y="4148138"/>
            <a:ext cx="2155825" cy="3175"/>
          </a:xfrm>
          <a:prstGeom prst="line">
            <a:avLst/>
          </a:prstGeom>
          <a:ln w="28575" cap="flat" cmpd="sng" algn="ctr">
            <a:solidFill>
              <a:srgbClr val="E500E5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3040063" y="3441700"/>
            <a:ext cx="1398588" cy="1587"/>
          </a:xfrm>
          <a:prstGeom prst="line">
            <a:avLst/>
          </a:prstGeom>
          <a:ln w="28575" cap="flat" cmpd="sng" algn="ctr">
            <a:solidFill>
              <a:srgbClr val="E500E5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400800" y="3048000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705600" y="2971800"/>
            <a:ext cx="377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 </a:t>
            </a:r>
            <a:r>
              <a:rPr lang="en-US" u="sng"/>
              <a:t>2</a:t>
            </a:r>
          </a:p>
          <a:p>
            <a:pPr eaLnBrk="1" hangingPunct="1"/>
            <a:r>
              <a:rPr lang="en-US"/>
              <a:t> 3</a:t>
            </a:r>
          </a:p>
        </p:txBody>
      </p:sp>
      <p:sp>
        <p:nvSpPr>
          <p:cNvPr id="9228" name="TextBox 39"/>
          <p:cNvSpPr txBox="1">
            <a:spLocks noChangeArrowheads="1"/>
          </p:cNvSpPr>
          <p:nvPr/>
        </p:nvSpPr>
        <p:spPr bwMode="auto">
          <a:xfrm>
            <a:off x="989013" y="1066800"/>
            <a:ext cx="7164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6</a:t>
            </a:r>
            <a:r>
              <a:rPr lang="en-US"/>
              <a:t>  Find the gradient of the line joining the points (−2, 1) and (4, 5).</a:t>
            </a:r>
          </a:p>
        </p:txBody>
      </p:sp>
      <p:cxnSp>
        <p:nvCxnSpPr>
          <p:cNvPr id="33" name="Straight Arrow Connector 32"/>
          <p:cNvCxnSpPr>
            <a:stCxn id="9249" idx="0"/>
          </p:cNvCxnSpPr>
          <p:nvPr/>
        </p:nvCxnSpPr>
        <p:spPr>
          <a:xfrm rot="16200000" flipH="1">
            <a:off x="2858294" y="2870994"/>
            <a:ext cx="1588" cy="3276600"/>
          </a:xfrm>
          <a:prstGeom prst="straightConnector1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780256" y="3348832"/>
            <a:ext cx="3038475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133600" y="1460500"/>
            <a:ext cx="836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i="1">
                <a:latin typeface="Times New Roman" charset="0"/>
                <a:cs typeface="Times New Roman" charset="0"/>
              </a:rPr>
              <a:t>y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497388" y="4267200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i="1">
                <a:latin typeface="Times New Roman" charset="0"/>
                <a:cs typeface="Times New Roman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37" grpId="0"/>
      <p:bldP spid="39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1989138"/>
            <a:ext cx="2881313" cy="2879725"/>
            <a:chOff x="2098" y="2574"/>
            <a:chExt cx="4536" cy="4536"/>
          </a:xfrm>
        </p:grpSpPr>
        <p:sp>
          <p:nvSpPr>
            <p:cNvPr id="10256" name="Line 3"/>
            <p:cNvSpPr>
              <a:spLocks noChangeShapeType="1"/>
            </p:cNvSpPr>
            <p:nvPr/>
          </p:nvSpPr>
          <p:spPr bwMode="auto">
            <a:xfrm flipH="1">
              <a:off x="2098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57" name="Line 4"/>
            <p:cNvSpPr>
              <a:spLocks noChangeShapeType="1"/>
            </p:cNvSpPr>
            <p:nvPr/>
          </p:nvSpPr>
          <p:spPr bwMode="auto">
            <a:xfrm>
              <a:off x="2665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58" name="Line 5"/>
            <p:cNvSpPr>
              <a:spLocks noChangeShapeType="1"/>
            </p:cNvSpPr>
            <p:nvPr/>
          </p:nvSpPr>
          <p:spPr bwMode="auto">
            <a:xfrm>
              <a:off x="3232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59" name="Line 6"/>
            <p:cNvSpPr>
              <a:spLocks noChangeShapeType="1"/>
            </p:cNvSpPr>
            <p:nvPr/>
          </p:nvSpPr>
          <p:spPr bwMode="auto">
            <a:xfrm>
              <a:off x="3799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0" name="Line 7"/>
            <p:cNvSpPr>
              <a:spLocks noChangeShapeType="1"/>
            </p:cNvSpPr>
            <p:nvPr/>
          </p:nvSpPr>
          <p:spPr bwMode="auto">
            <a:xfrm>
              <a:off x="4366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1" name="Line 8"/>
            <p:cNvSpPr>
              <a:spLocks noChangeShapeType="1"/>
            </p:cNvSpPr>
            <p:nvPr/>
          </p:nvSpPr>
          <p:spPr bwMode="auto">
            <a:xfrm>
              <a:off x="4933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2" name="Line 9"/>
            <p:cNvSpPr>
              <a:spLocks noChangeShapeType="1"/>
            </p:cNvSpPr>
            <p:nvPr/>
          </p:nvSpPr>
          <p:spPr bwMode="auto">
            <a:xfrm>
              <a:off x="5500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3" name="Line 10"/>
            <p:cNvSpPr>
              <a:spLocks noChangeShapeType="1"/>
            </p:cNvSpPr>
            <p:nvPr/>
          </p:nvSpPr>
          <p:spPr bwMode="auto">
            <a:xfrm>
              <a:off x="6067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4" name="Line 11"/>
            <p:cNvSpPr>
              <a:spLocks noChangeShapeType="1"/>
            </p:cNvSpPr>
            <p:nvPr/>
          </p:nvSpPr>
          <p:spPr bwMode="auto">
            <a:xfrm>
              <a:off x="6634" y="2574"/>
              <a:ext cx="0" cy="4536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5" name="Line 12"/>
            <p:cNvSpPr>
              <a:spLocks noChangeShapeType="1"/>
            </p:cNvSpPr>
            <p:nvPr/>
          </p:nvSpPr>
          <p:spPr bwMode="auto">
            <a:xfrm>
              <a:off x="2098" y="2574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6" name="Line 13"/>
            <p:cNvSpPr>
              <a:spLocks noChangeShapeType="1"/>
            </p:cNvSpPr>
            <p:nvPr/>
          </p:nvSpPr>
          <p:spPr bwMode="auto">
            <a:xfrm>
              <a:off x="2098" y="3141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7" name="Line 14"/>
            <p:cNvSpPr>
              <a:spLocks noChangeShapeType="1"/>
            </p:cNvSpPr>
            <p:nvPr/>
          </p:nvSpPr>
          <p:spPr bwMode="auto">
            <a:xfrm>
              <a:off x="2098" y="3708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8" name="Line 15"/>
            <p:cNvSpPr>
              <a:spLocks noChangeShapeType="1"/>
            </p:cNvSpPr>
            <p:nvPr/>
          </p:nvSpPr>
          <p:spPr bwMode="auto">
            <a:xfrm>
              <a:off x="2098" y="4275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69" name="Line 16"/>
            <p:cNvSpPr>
              <a:spLocks noChangeShapeType="1"/>
            </p:cNvSpPr>
            <p:nvPr/>
          </p:nvSpPr>
          <p:spPr bwMode="auto">
            <a:xfrm>
              <a:off x="2098" y="4842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70" name="Line 17"/>
            <p:cNvSpPr>
              <a:spLocks noChangeShapeType="1"/>
            </p:cNvSpPr>
            <p:nvPr/>
          </p:nvSpPr>
          <p:spPr bwMode="auto">
            <a:xfrm>
              <a:off x="2098" y="5409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71" name="Line 18"/>
            <p:cNvSpPr>
              <a:spLocks noChangeShapeType="1"/>
            </p:cNvSpPr>
            <p:nvPr/>
          </p:nvSpPr>
          <p:spPr bwMode="auto">
            <a:xfrm>
              <a:off x="2098" y="5976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72" name="Line 19"/>
            <p:cNvSpPr>
              <a:spLocks noChangeShapeType="1"/>
            </p:cNvSpPr>
            <p:nvPr/>
          </p:nvSpPr>
          <p:spPr bwMode="auto">
            <a:xfrm>
              <a:off x="2098" y="6543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10273" name="Line 20"/>
            <p:cNvSpPr>
              <a:spLocks noChangeShapeType="1"/>
            </p:cNvSpPr>
            <p:nvPr/>
          </p:nvSpPr>
          <p:spPr bwMode="auto">
            <a:xfrm>
              <a:off x="2098" y="7110"/>
              <a:ext cx="4536" cy="0"/>
            </a:xfrm>
            <a:prstGeom prst="line">
              <a:avLst/>
            </a:prstGeom>
            <a:noFill/>
            <a:ln w="12700">
              <a:solidFill>
                <a:srgbClr val="A5A5A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3059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Gradient =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1754188" y="2895600"/>
            <a:ext cx="2171700" cy="107950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01925" y="4521200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7300E5"/>
                </a:solidFill>
              </a:rPr>
              <a:t>3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81200" y="3352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7300E5"/>
                </a:solidFill>
              </a:rPr>
              <a:t>6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19800" y="29718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− </a:t>
            </a:r>
            <a:r>
              <a:rPr lang="en-US" u="sng"/>
              <a:t>6</a:t>
            </a:r>
          </a:p>
          <a:p>
            <a:pPr eaLnBrk="1" hangingPunct="1"/>
            <a:r>
              <a:rPr lang="en-US"/>
              <a:t>   3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2300288" y="4506913"/>
            <a:ext cx="1079500" cy="14287"/>
          </a:xfrm>
          <a:prstGeom prst="line">
            <a:avLst/>
          </a:prstGeom>
          <a:ln w="28575" cap="flat" cmpd="sng" algn="ctr">
            <a:solidFill>
              <a:schemeClr val="accent5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1230313" y="3417887"/>
            <a:ext cx="2159000" cy="22225"/>
          </a:xfrm>
          <a:prstGeom prst="line">
            <a:avLst/>
          </a:prstGeom>
          <a:ln w="28575" cap="flat" cmpd="sng" algn="ctr">
            <a:solidFill>
              <a:schemeClr val="accent5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494463" y="3048000"/>
            <a:ext cx="1277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= −2</a:t>
            </a:r>
          </a:p>
        </p:txBody>
      </p:sp>
      <p:sp>
        <p:nvSpPr>
          <p:cNvPr id="10251" name="TextBox 39"/>
          <p:cNvSpPr txBox="1">
            <a:spLocks noChangeArrowheads="1"/>
          </p:cNvSpPr>
          <p:nvPr/>
        </p:nvSpPr>
        <p:spPr bwMode="auto">
          <a:xfrm>
            <a:off x="989013" y="1066800"/>
            <a:ext cx="7164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7300E5"/>
                </a:solidFill>
              </a:rPr>
              <a:t>7</a:t>
            </a:r>
            <a:r>
              <a:rPr lang="en-US"/>
              <a:t>  Find the gradient of the line joining the points (−1, 3) and (2, −3).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2858294" y="1791494"/>
            <a:ext cx="1588" cy="3276600"/>
          </a:xfrm>
          <a:prstGeom prst="straightConnector1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1138237" y="3348038"/>
            <a:ext cx="3040063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516188" y="1460500"/>
            <a:ext cx="836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i="1">
                <a:latin typeface="Times New Roman" charset="0"/>
                <a:cs typeface="Times New Roman" charset="0"/>
              </a:rPr>
              <a:t>y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495800" y="3200400"/>
            <a:ext cx="53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i="1">
                <a:latin typeface="Times New Roman" charset="0"/>
                <a:cs typeface="Times New Roman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37" grpId="0"/>
      <p:bldP spid="41" grpId="0"/>
      <p:bldP spid="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724</Words>
  <Application>Microsoft Office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Calibri</vt:lpstr>
      <vt:lpstr>Times New Roman</vt:lpstr>
      <vt:lpstr>Solstice</vt:lpstr>
      <vt:lpstr>MathType 6.0 Equation</vt:lpstr>
      <vt:lpstr>GRADIENTS AND STRAIGHT LINE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2011-09-01T15:19:06Z</dcterms:created>
  <dcterms:modified xsi:type="dcterms:W3CDTF">2013-01-30T10:20:52Z</dcterms:modified>
</cp:coreProperties>
</file>