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sldIdLst>
    <p:sldId id="256" r:id="rId2"/>
    <p:sldId id="258" r:id="rId3"/>
    <p:sldId id="270" r:id="rId4"/>
    <p:sldId id="257" r:id="rId5"/>
    <p:sldId id="261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3162"/>
        <p:guide pos="1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A51B8B-9ECC-4D14-A4ED-BA88AA58FA60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34B35-5875-4085-BA37-6951ADA095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F5FAE1-8CD7-49F1-AAEC-F3FBA4FBF4A5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39BF4-6801-4013-92D3-8CA00B7D2B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8BBA54-933D-4906-9337-887934705F6A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76F08-42A6-4341-808D-EBE1E26F25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38072A-C820-461D-9079-B7DFF2D4E8A4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0B3234-D2FB-4EFF-948A-AEBAC15327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116CB-8D9F-46C7-B900-B1FCCB2393C8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AE949-6AC8-4A9F-B146-61B67F4705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17E950-DD20-4851-B9DF-5D9656C0772D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9CD6A-E507-4B4C-996A-32B35DD8D6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F33025-75D4-410E-A9B0-CF0A21062E56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967F1-7CF4-458A-8188-ED8AF9ED79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10B51D-1694-4474-860A-CEABE1CC85C8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0765C-BE1A-4A3C-9CBE-5D2E28990D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081E7D-9224-4CC8-A2A8-A1CC00845C4E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690C81-AC71-4C94-A963-E71198D219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F71434-7352-41EB-B113-4BD89F686D83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80A8B1-6EA0-48BD-96CF-84D2B2E916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145B43-6CDC-49B5-9A86-7F77BBDE27B6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33065-5EED-4A28-AA0C-72429CE17E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853256C-023A-4D29-AFBB-87FDCABC557F}" type="datetime1">
              <a:rPr lang="en-US" smtClean="0"/>
              <a:pPr>
                <a:defRPr/>
              </a:pPr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CE11AE-3A8E-4BD4-BA54-57195DD89F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DIRECTED NUMBERS</a:t>
            </a:r>
            <a:endParaRPr lang="en-US" dirty="0" smtClean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0"/>
          <p:cNvSpPr txBox="1">
            <a:spLocks noChangeArrowheads="1"/>
          </p:cNvSpPr>
          <p:nvPr/>
        </p:nvSpPr>
        <p:spPr bwMode="auto">
          <a:xfrm>
            <a:off x="327025" y="1063625"/>
            <a:ext cx="1552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Examples</a:t>
            </a:r>
            <a:r>
              <a:rPr lang="en-GB"/>
              <a:t>  </a:t>
            </a:r>
          </a:p>
          <a:p>
            <a:pPr eaLnBrk="1" hangingPunct="1"/>
            <a:r>
              <a:rPr lang="en-GB" b="1">
                <a:solidFill>
                  <a:schemeClr val="accent1"/>
                </a:solidFill>
              </a:rPr>
              <a:t>5</a:t>
            </a:r>
            <a:r>
              <a:rPr lang="en-GB"/>
              <a:t>  Work out   </a:t>
            </a:r>
          </a:p>
        </p:txBody>
      </p:sp>
      <p:graphicFrame>
        <p:nvGraphicFramePr>
          <p:cNvPr id="11267" name="Object 2"/>
          <p:cNvGraphicFramePr>
            <a:graphicFrameLocks noChangeAspect="1"/>
          </p:cNvGraphicFramePr>
          <p:nvPr/>
        </p:nvGraphicFramePr>
        <p:xfrm>
          <a:off x="1857375" y="1368425"/>
          <a:ext cx="520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3" imgW="520700" imgH="330200" progId="Equation.DSMT4">
                  <p:embed/>
                </p:oleObj>
              </mc:Choice>
              <mc:Fallback>
                <p:oleObj name="Equation" r:id="rId3" imgW="520700" imgH="330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1368425"/>
                        <a:ext cx="5207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1350963" y="1874838"/>
            <a:ext cx="5521325" cy="368300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the two signs are the same so the answer is positive</a:t>
            </a:r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1535113" y="2532063"/>
            <a:ext cx="1425575" cy="392112"/>
            <a:chOff x="1535707" y="2531367"/>
            <a:chExt cx="1424717" cy="393403"/>
          </a:xfrm>
        </p:grpSpPr>
        <p:sp>
          <p:nvSpPr>
            <p:cNvPr id="76" name="Rectangle 75"/>
            <p:cNvSpPr/>
            <p:nvPr/>
          </p:nvSpPr>
          <p:spPr>
            <a:xfrm>
              <a:off x="1535707" y="2531367"/>
              <a:ext cx="1424717" cy="393403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aphicFrame>
          <p:nvGraphicFramePr>
            <p:cNvPr id="11283" name="Object 3"/>
            <p:cNvGraphicFramePr>
              <a:graphicFrameLocks noChangeAspect="1"/>
            </p:cNvGraphicFramePr>
            <p:nvPr/>
          </p:nvGraphicFramePr>
          <p:xfrm>
            <a:off x="1704975" y="2593975"/>
            <a:ext cx="1130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5" name="Equation" r:id="rId5" imgW="1130300" imgH="228600" progId="Equation.DSMT4">
                    <p:embed/>
                  </p:oleObj>
                </mc:Choice>
                <mc:Fallback>
                  <p:oleObj name="Equation" r:id="rId5" imgW="1130300" imgH="2286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4975" y="2593975"/>
                          <a:ext cx="11303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309563" y="3327400"/>
            <a:ext cx="1552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chemeClr val="accent1"/>
                </a:solidFill>
              </a:rPr>
              <a:t>6</a:t>
            </a:r>
            <a:r>
              <a:rPr lang="en-GB"/>
              <a:t>  Work out   </a:t>
            </a:r>
          </a:p>
        </p:txBody>
      </p:sp>
      <p:graphicFrame>
        <p:nvGraphicFramePr>
          <p:cNvPr id="79" name="Object 4"/>
          <p:cNvGraphicFramePr>
            <a:graphicFrameLocks noChangeAspect="1"/>
          </p:cNvGraphicFramePr>
          <p:nvPr/>
        </p:nvGraphicFramePr>
        <p:xfrm>
          <a:off x="1846263" y="3327400"/>
          <a:ext cx="508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7" imgW="508000" imgH="330200" progId="Equation.DSMT4">
                  <p:embed/>
                </p:oleObj>
              </mc:Choice>
              <mc:Fallback>
                <p:oleObj name="Equation" r:id="rId7" imgW="508000" imgH="330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263" y="3327400"/>
                        <a:ext cx="5080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1333500" y="3833813"/>
            <a:ext cx="2736850" cy="368300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smtClean="0">
                <a:solidFill>
                  <a:srgbClr val="000000"/>
                </a:solidFill>
              </a:rPr>
              <a:t>first work out −2 × −2 = 4</a:t>
            </a:r>
          </a:p>
        </p:txBody>
      </p:sp>
      <p:grpSp>
        <p:nvGrpSpPr>
          <p:cNvPr id="3" name="Group 80"/>
          <p:cNvGrpSpPr>
            <a:grpSpLocks/>
          </p:cNvGrpSpPr>
          <p:nvPr/>
        </p:nvGrpSpPr>
        <p:grpSpPr bwMode="auto">
          <a:xfrm>
            <a:off x="1457325" y="5465763"/>
            <a:ext cx="1423988" cy="392112"/>
            <a:chOff x="1535707" y="2531367"/>
            <a:chExt cx="1424717" cy="393403"/>
          </a:xfrm>
        </p:grpSpPr>
        <p:sp>
          <p:nvSpPr>
            <p:cNvPr id="82" name="Rectangle 81"/>
            <p:cNvSpPr/>
            <p:nvPr/>
          </p:nvSpPr>
          <p:spPr>
            <a:xfrm>
              <a:off x="1535707" y="2531367"/>
              <a:ext cx="1424717" cy="393403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aphicFrame>
          <p:nvGraphicFramePr>
            <p:cNvPr id="11281" name="Object 5"/>
            <p:cNvGraphicFramePr>
              <a:graphicFrameLocks noChangeAspect="1"/>
            </p:cNvGraphicFramePr>
            <p:nvPr/>
          </p:nvGraphicFramePr>
          <p:xfrm>
            <a:off x="1755545" y="2543216"/>
            <a:ext cx="10287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7" name="Equation" r:id="rId9" imgW="1028700" imgH="330200" progId="Equation.DSMT4">
                    <p:embed/>
                  </p:oleObj>
                </mc:Choice>
                <mc:Fallback>
                  <p:oleObj name="Equation" r:id="rId9" imgW="1028700" imgH="3302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5545" y="2543216"/>
                          <a:ext cx="1028700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2638425" y="1416050"/>
          <a:ext cx="952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11" imgW="952500" imgH="228600" progId="Equation.DSMT4">
                  <p:embed/>
                </p:oleObj>
              </mc:Choice>
              <mc:Fallback>
                <p:oleObj name="Equation" r:id="rId11" imgW="9525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8425" y="1416050"/>
                        <a:ext cx="9525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2620963" y="3384550"/>
          <a:ext cx="1409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13" imgW="1409700" imgH="228600" progId="Equation.DSMT4">
                  <p:embed/>
                </p:oleObj>
              </mc:Choice>
              <mc:Fallback>
                <p:oleObj name="Equation" r:id="rId13" imgW="14097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3384550"/>
                        <a:ext cx="14097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7" name="Object 8"/>
          <p:cNvGraphicFramePr>
            <a:graphicFrameLocks noChangeAspect="1"/>
          </p:cNvGraphicFramePr>
          <p:nvPr/>
        </p:nvGraphicFramePr>
        <p:xfrm>
          <a:off x="1363663" y="4508500"/>
          <a:ext cx="2057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15" imgW="2057400" imgH="228600" progId="Equation.DSMT4">
                  <p:embed/>
                </p:oleObj>
              </mc:Choice>
              <mc:Fallback>
                <p:oleObj name="Equation" r:id="rId15" imgW="20574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3" y="4508500"/>
                        <a:ext cx="20574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325563" y="4892675"/>
            <a:ext cx="5491162" cy="369888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the two signs are different so the answer is negative</a:t>
            </a:r>
          </a:p>
        </p:txBody>
      </p:sp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3482975" y="4508500"/>
          <a:ext cx="482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Equation" r:id="rId17" imgW="482600" imgH="228600" progId="Equation.DSMT4">
                  <p:embed/>
                </p:oleObj>
              </mc:Choice>
              <mc:Fallback>
                <p:oleObj name="Equation" r:id="rId17" imgW="4826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2975" y="4508500"/>
                        <a:ext cx="482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/>
          <p:cNvSpPr/>
          <p:nvPr/>
        </p:nvSpPr>
        <p:spPr>
          <a:xfrm>
            <a:off x="2817813" y="3327400"/>
            <a:ext cx="755650" cy="407988"/>
          </a:xfrm>
          <a:prstGeom prst="ellipse">
            <a:avLst/>
          </a:prstGeom>
          <a:noFill/>
          <a:ln w="25400" cap="flat" cmpd="sng" algn="ctr">
            <a:solidFill>
              <a:srgbClr val="69FFF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8" grpId="0"/>
      <p:bldP spid="80" grpId="0" animBg="1"/>
      <p:bldP spid="18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20675" y="1198563"/>
            <a:ext cx="5868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The positive and negative numbers are called </a:t>
            </a:r>
            <a:r>
              <a:rPr lang="en-GB" b="1"/>
              <a:t>integers</a:t>
            </a:r>
            <a:r>
              <a:rPr lang="en-GB"/>
              <a:t>.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320675" y="1895475"/>
            <a:ext cx="4033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They can be shown on a number line.</a:t>
            </a:r>
          </a:p>
        </p:txBody>
      </p:sp>
      <p:grpSp>
        <p:nvGrpSpPr>
          <p:cNvPr id="3085" name="Group 142"/>
          <p:cNvGrpSpPr>
            <a:grpSpLocks/>
          </p:cNvGrpSpPr>
          <p:nvPr/>
        </p:nvGrpSpPr>
        <p:grpSpPr bwMode="auto">
          <a:xfrm>
            <a:off x="438150" y="3275013"/>
            <a:ext cx="6197600" cy="390525"/>
            <a:chOff x="3234441" y="2055687"/>
            <a:chExt cx="4550319" cy="390857"/>
          </a:xfrm>
        </p:grpSpPr>
        <p:sp>
          <p:nvSpPr>
            <p:cNvPr id="2" name="Line 3"/>
            <p:cNvSpPr>
              <a:spLocks noChangeShapeType="1"/>
            </p:cNvSpPr>
            <p:nvPr/>
          </p:nvSpPr>
          <p:spPr bwMode="auto">
            <a:xfrm>
              <a:off x="3234441" y="2055687"/>
              <a:ext cx="455031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3086" name="Line 4"/>
            <p:cNvSpPr>
              <a:spLocks noChangeShapeType="1"/>
            </p:cNvSpPr>
            <p:nvPr/>
          </p:nvSpPr>
          <p:spPr bwMode="auto">
            <a:xfrm>
              <a:off x="3558761" y="2055687"/>
              <a:ext cx="0" cy="523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3087" name="Line 5"/>
            <p:cNvSpPr>
              <a:spLocks noChangeShapeType="1"/>
            </p:cNvSpPr>
            <p:nvPr/>
          </p:nvSpPr>
          <p:spPr bwMode="auto">
            <a:xfrm>
              <a:off x="3884816" y="2055687"/>
              <a:ext cx="0" cy="523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3088" name="Line 6"/>
            <p:cNvSpPr>
              <a:spLocks noChangeShapeType="1"/>
            </p:cNvSpPr>
            <p:nvPr/>
          </p:nvSpPr>
          <p:spPr bwMode="auto">
            <a:xfrm>
              <a:off x="4210872" y="2055687"/>
              <a:ext cx="0" cy="523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3089" name="Line 7"/>
            <p:cNvSpPr>
              <a:spLocks noChangeShapeType="1"/>
            </p:cNvSpPr>
            <p:nvPr/>
          </p:nvSpPr>
          <p:spPr bwMode="auto">
            <a:xfrm>
              <a:off x="4536927" y="2055687"/>
              <a:ext cx="0" cy="523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3090" name="Line 8"/>
            <p:cNvSpPr>
              <a:spLocks noChangeShapeType="1"/>
            </p:cNvSpPr>
            <p:nvPr/>
          </p:nvSpPr>
          <p:spPr bwMode="auto">
            <a:xfrm flipH="1">
              <a:off x="4862982" y="2055687"/>
              <a:ext cx="0" cy="523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3091" name="Line 9"/>
            <p:cNvSpPr>
              <a:spLocks noChangeShapeType="1"/>
            </p:cNvSpPr>
            <p:nvPr/>
          </p:nvSpPr>
          <p:spPr bwMode="auto">
            <a:xfrm>
              <a:off x="5189037" y="2055687"/>
              <a:ext cx="0" cy="523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3092" name="Line 10"/>
            <p:cNvSpPr>
              <a:spLocks noChangeShapeType="1"/>
            </p:cNvSpPr>
            <p:nvPr/>
          </p:nvSpPr>
          <p:spPr bwMode="auto">
            <a:xfrm>
              <a:off x="5515093" y="2055687"/>
              <a:ext cx="0" cy="523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3093" name="Line 11"/>
            <p:cNvSpPr>
              <a:spLocks noChangeShapeType="1"/>
            </p:cNvSpPr>
            <p:nvPr/>
          </p:nvSpPr>
          <p:spPr bwMode="auto">
            <a:xfrm>
              <a:off x="5841148" y="2055687"/>
              <a:ext cx="0" cy="523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3094" name="Line 12"/>
            <p:cNvSpPr>
              <a:spLocks noChangeShapeType="1"/>
            </p:cNvSpPr>
            <p:nvPr/>
          </p:nvSpPr>
          <p:spPr bwMode="auto">
            <a:xfrm>
              <a:off x="6167203" y="2055687"/>
              <a:ext cx="0" cy="523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3095" name="Line 13"/>
            <p:cNvSpPr>
              <a:spLocks noChangeShapeType="1"/>
            </p:cNvSpPr>
            <p:nvPr/>
          </p:nvSpPr>
          <p:spPr bwMode="auto">
            <a:xfrm>
              <a:off x="6493258" y="2055687"/>
              <a:ext cx="0" cy="523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3096" name="Line 14"/>
            <p:cNvSpPr>
              <a:spLocks noChangeShapeType="1"/>
            </p:cNvSpPr>
            <p:nvPr/>
          </p:nvSpPr>
          <p:spPr bwMode="auto">
            <a:xfrm>
              <a:off x="6819314" y="2055687"/>
              <a:ext cx="0" cy="523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3097" name="Line 15"/>
            <p:cNvSpPr>
              <a:spLocks noChangeShapeType="1"/>
            </p:cNvSpPr>
            <p:nvPr/>
          </p:nvSpPr>
          <p:spPr bwMode="auto">
            <a:xfrm>
              <a:off x="7145369" y="2055687"/>
              <a:ext cx="0" cy="523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3098" name="Line 16"/>
            <p:cNvSpPr>
              <a:spLocks noChangeShapeType="1"/>
            </p:cNvSpPr>
            <p:nvPr/>
          </p:nvSpPr>
          <p:spPr bwMode="auto">
            <a:xfrm>
              <a:off x="7471424" y="2055687"/>
              <a:ext cx="0" cy="523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91440" bIns="91440"/>
            <a:lstStyle/>
            <a:p>
              <a:endParaRPr lang="en-ZA"/>
            </a:p>
          </p:txBody>
        </p:sp>
        <p:sp>
          <p:nvSpPr>
            <p:cNvPr id="3099" name="TextBox 161"/>
            <p:cNvSpPr txBox="1">
              <a:spLocks noChangeArrowheads="1"/>
            </p:cNvSpPr>
            <p:nvPr/>
          </p:nvSpPr>
          <p:spPr bwMode="auto">
            <a:xfrm>
              <a:off x="3374059" y="2108074"/>
              <a:ext cx="4247523" cy="338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sz="1600"/>
                <a:t>−6    −5   −4    −3    −2    −1     0      1      2      3     4      5      6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944938" y="2811463"/>
            <a:ext cx="2468562" cy="369887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POSITIVE NUMBERS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5800" y="2811463"/>
            <a:ext cx="2552700" cy="369887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NEGATIVE NUMBERS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11150" y="4427538"/>
            <a:ext cx="77295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dirty="0" smtClean="0"/>
              <a:t>To find the difference between a temperature of 4</a:t>
            </a:r>
            <a:r>
              <a:rPr lang="en-GB" kern="0" dirty="0" smtClean="0">
                <a:latin typeface="Arial"/>
                <a:cs typeface="Arial"/>
              </a:rPr>
              <a:t> º</a:t>
            </a:r>
            <a:r>
              <a:rPr lang="en-GB" dirty="0" smtClean="0"/>
              <a:t>C and a temperature of</a:t>
            </a:r>
          </a:p>
          <a:p>
            <a:pPr eaLnBrk="1" hangingPunct="1">
              <a:defRPr/>
            </a:pPr>
            <a:r>
              <a:rPr lang="en-GB" dirty="0" smtClean="0"/>
              <a:t>−3 </a:t>
            </a:r>
            <a:r>
              <a:rPr lang="en-GB" kern="0" dirty="0" smtClean="0">
                <a:latin typeface="Arial"/>
                <a:cs typeface="Arial"/>
              </a:rPr>
              <a:t>º</a:t>
            </a:r>
            <a:r>
              <a:rPr lang="en-GB" dirty="0" smtClean="0"/>
              <a:t>C, you find the gap between these two numbers on the number line. 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11150" y="5148263"/>
            <a:ext cx="2436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dirty="0" smtClean="0"/>
              <a:t>The difference is 7</a:t>
            </a:r>
            <a:r>
              <a:rPr lang="en-GB" baseline="30000" dirty="0" smtClean="0"/>
              <a:t> </a:t>
            </a:r>
            <a:r>
              <a:rPr lang="en-GB" kern="0" dirty="0" smtClean="0">
                <a:latin typeface="Arial"/>
                <a:cs typeface="Arial"/>
              </a:rPr>
              <a:t>º</a:t>
            </a:r>
            <a:r>
              <a:rPr lang="en-GB" dirty="0" smtClean="0"/>
              <a:t>C.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rot="5400000" flipH="1" flipV="1">
            <a:off x="5120482" y="3896519"/>
            <a:ext cx="400050" cy="15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2012950" y="3897313"/>
            <a:ext cx="398463" cy="158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212975" y="3944938"/>
            <a:ext cx="3108325" cy="0"/>
          </a:xfrm>
          <a:prstGeom prst="straightConnector1">
            <a:avLst/>
          </a:prstGeom>
          <a:ln>
            <a:solidFill>
              <a:schemeClr val="accent6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346450" y="3890963"/>
            <a:ext cx="6286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6"/>
                </a:solidFill>
                <a:cs typeface="ＭＳ Ｐゴシック" charset="-128"/>
              </a:rPr>
              <a:t>7 ºC</a:t>
            </a:r>
            <a:endParaRPr lang="en-GB" dirty="0">
              <a:solidFill>
                <a:schemeClr val="accent6"/>
              </a:solidFill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36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320675" y="1198563"/>
            <a:ext cx="6934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The number line can be used for adding and subtracting numbers.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684213" y="3219450"/>
            <a:ext cx="6197600" cy="390525"/>
            <a:chOff x="1135872" y="4697346"/>
            <a:chExt cx="6198110" cy="390440"/>
          </a:xfrm>
        </p:grpSpPr>
        <p:grpSp>
          <p:nvGrpSpPr>
            <p:cNvPr id="4123" name="Group 142"/>
            <p:cNvGrpSpPr>
              <a:grpSpLocks/>
            </p:cNvGrpSpPr>
            <p:nvPr/>
          </p:nvGrpSpPr>
          <p:grpSpPr bwMode="auto">
            <a:xfrm>
              <a:off x="1135872" y="4697346"/>
              <a:ext cx="6198110" cy="52331"/>
              <a:chOff x="3234441" y="2055687"/>
              <a:chExt cx="4550319" cy="52387"/>
            </a:xfrm>
          </p:grpSpPr>
          <p:sp>
            <p:nvSpPr>
              <p:cNvPr id="4125" name="Line 3"/>
              <p:cNvSpPr>
                <a:spLocks noChangeShapeType="1"/>
              </p:cNvSpPr>
              <p:nvPr/>
            </p:nvSpPr>
            <p:spPr bwMode="auto">
              <a:xfrm>
                <a:off x="3234441" y="2055687"/>
                <a:ext cx="45503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26" name="Line 4"/>
              <p:cNvSpPr>
                <a:spLocks noChangeShapeType="1"/>
              </p:cNvSpPr>
              <p:nvPr/>
            </p:nvSpPr>
            <p:spPr bwMode="auto">
              <a:xfrm>
                <a:off x="3558761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27" name="Line 5"/>
              <p:cNvSpPr>
                <a:spLocks noChangeShapeType="1"/>
              </p:cNvSpPr>
              <p:nvPr/>
            </p:nvSpPr>
            <p:spPr bwMode="auto">
              <a:xfrm>
                <a:off x="3884816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28" name="Line 6"/>
              <p:cNvSpPr>
                <a:spLocks noChangeShapeType="1"/>
              </p:cNvSpPr>
              <p:nvPr/>
            </p:nvSpPr>
            <p:spPr bwMode="auto">
              <a:xfrm>
                <a:off x="4210872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29" name="Line 7"/>
              <p:cNvSpPr>
                <a:spLocks noChangeShapeType="1"/>
              </p:cNvSpPr>
              <p:nvPr/>
            </p:nvSpPr>
            <p:spPr bwMode="auto">
              <a:xfrm>
                <a:off x="4536927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30" name="Line 8"/>
              <p:cNvSpPr>
                <a:spLocks noChangeShapeType="1"/>
              </p:cNvSpPr>
              <p:nvPr/>
            </p:nvSpPr>
            <p:spPr bwMode="auto">
              <a:xfrm flipH="1">
                <a:off x="4862982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31" name="Line 9"/>
              <p:cNvSpPr>
                <a:spLocks noChangeShapeType="1"/>
              </p:cNvSpPr>
              <p:nvPr/>
            </p:nvSpPr>
            <p:spPr bwMode="auto">
              <a:xfrm>
                <a:off x="5189037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32" name="Line 10"/>
              <p:cNvSpPr>
                <a:spLocks noChangeShapeType="1"/>
              </p:cNvSpPr>
              <p:nvPr/>
            </p:nvSpPr>
            <p:spPr bwMode="auto">
              <a:xfrm>
                <a:off x="5515093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33" name="Line 11"/>
              <p:cNvSpPr>
                <a:spLocks noChangeShapeType="1"/>
              </p:cNvSpPr>
              <p:nvPr/>
            </p:nvSpPr>
            <p:spPr bwMode="auto">
              <a:xfrm>
                <a:off x="5841148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34" name="Line 12"/>
              <p:cNvSpPr>
                <a:spLocks noChangeShapeType="1"/>
              </p:cNvSpPr>
              <p:nvPr/>
            </p:nvSpPr>
            <p:spPr bwMode="auto">
              <a:xfrm>
                <a:off x="6167203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35" name="Line 13"/>
              <p:cNvSpPr>
                <a:spLocks noChangeShapeType="1"/>
              </p:cNvSpPr>
              <p:nvPr/>
            </p:nvSpPr>
            <p:spPr bwMode="auto">
              <a:xfrm>
                <a:off x="6493258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36" name="Line 14"/>
              <p:cNvSpPr>
                <a:spLocks noChangeShapeType="1"/>
              </p:cNvSpPr>
              <p:nvPr/>
            </p:nvSpPr>
            <p:spPr bwMode="auto">
              <a:xfrm>
                <a:off x="6819314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37" name="Line 15"/>
              <p:cNvSpPr>
                <a:spLocks noChangeShapeType="1"/>
              </p:cNvSpPr>
              <p:nvPr/>
            </p:nvSpPr>
            <p:spPr bwMode="auto">
              <a:xfrm>
                <a:off x="7145369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38" name="Line 16"/>
              <p:cNvSpPr>
                <a:spLocks noChangeShapeType="1"/>
              </p:cNvSpPr>
              <p:nvPr/>
            </p:nvSpPr>
            <p:spPr bwMode="auto">
              <a:xfrm>
                <a:off x="7471424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</p:grpSp>
        <p:sp>
          <p:nvSpPr>
            <p:cNvPr id="4124" name="TextBox 27"/>
            <p:cNvSpPr txBox="1">
              <a:spLocks noChangeArrowheads="1"/>
            </p:cNvSpPr>
            <p:nvPr/>
          </p:nvSpPr>
          <p:spPr bwMode="auto">
            <a:xfrm>
              <a:off x="1310317" y="4749677"/>
              <a:ext cx="5848556" cy="33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sz="1600"/>
                <a:t>−6    −5   −4    −3    −2    −1     0      1      2      3     4      5      6</a:t>
              </a:r>
            </a:p>
          </p:txBody>
        </p:sp>
      </p:grp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20675" y="1922463"/>
            <a:ext cx="4360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Examples</a:t>
            </a:r>
            <a:r>
              <a:rPr lang="en-GB"/>
              <a:t>  </a:t>
            </a:r>
          </a:p>
          <a:p>
            <a:pPr eaLnBrk="1" hangingPunct="1"/>
            <a:r>
              <a:rPr lang="en-GB" b="1">
                <a:solidFill>
                  <a:schemeClr val="accent1"/>
                </a:solidFill>
              </a:rPr>
              <a:t>1</a:t>
            </a:r>
            <a:r>
              <a:rPr lang="en-GB"/>
              <a:t>  Use a number line to work out   −3 + 5</a:t>
            </a:r>
          </a:p>
        </p:txBody>
      </p:sp>
      <p:sp>
        <p:nvSpPr>
          <p:cNvPr id="44" name="Freeform 43"/>
          <p:cNvSpPr/>
          <p:nvPr/>
        </p:nvSpPr>
        <p:spPr>
          <a:xfrm>
            <a:off x="2446338" y="2951163"/>
            <a:ext cx="2200275" cy="212725"/>
          </a:xfrm>
          <a:custGeom>
            <a:avLst/>
            <a:gdLst>
              <a:gd name="connsiteX0" fmla="*/ 0 w 2200194"/>
              <a:gd name="connsiteY0" fmla="*/ 168449 h 213170"/>
              <a:gd name="connsiteX1" fmla="*/ 1073265 w 2200194"/>
              <a:gd name="connsiteY1" fmla="*/ 7453 h 213170"/>
              <a:gd name="connsiteX2" fmla="*/ 2200194 w 2200194"/>
              <a:gd name="connsiteY2" fmla="*/ 213170 h 21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0194" h="213170">
                <a:moveTo>
                  <a:pt x="0" y="168449"/>
                </a:moveTo>
                <a:cubicBezTo>
                  <a:pt x="353283" y="84224"/>
                  <a:pt x="706566" y="0"/>
                  <a:pt x="1073265" y="7453"/>
                </a:cubicBezTo>
                <a:cubicBezTo>
                  <a:pt x="1439964" y="14907"/>
                  <a:pt x="2200194" y="213170"/>
                  <a:pt x="2200194" y="213170"/>
                </a:cubicBezTo>
              </a:path>
            </a:pathLst>
          </a:cu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7348538" y="3055938"/>
            <a:ext cx="1231900" cy="3698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−3 + 5 = 2</a:t>
            </a:r>
          </a:p>
        </p:txBody>
      </p: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579438" y="5414963"/>
            <a:ext cx="6199187" cy="400050"/>
            <a:chOff x="1135872" y="4699543"/>
            <a:chExt cx="6198110" cy="399676"/>
          </a:xfrm>
        </p:grpSpPr>
        <p:grpSp>
          <p:nvGrpSpPr>
            <p:cNvPr id="4107" name="Group 142"/>
            <p:cNvGrpSpPr>
              <a:grpSpLocks/>
            </p:cNvGrpSpPr>
            <p:nvPr/>
          </p:nvGrpSpPr>
          <p:grpSpPr bwMode="auto">
            <a:xfrm>
              <a:off x="1135872" y="4699543"/>
              <a:ext cx="6198110" cy="52387"/>
              <a:chOff x="3234441" y="2055687"/>
              <a:chExt cx="4550319" cy="52387"/>
            </a:xfrm>
          </p:grpSpPr>
          <p:sp>
            <p:nvSpPr>
              <p:cNvPr id="4109" name="Line 3"/>
              <p:cNvSpPr>
                <a:spLocks noChangeShapeType="1"/>
              </p:cNvSpPr>
              <p:nvPr/>
            </p:nvSpPr>
            <p:spPr bwMode="auto">
              <a:xfrm>
                <a:off x="3234441" y="2055687"/>
                <a:ext cx="45503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10" name="Line 4"/>
              <p:cNvSpPr>
                <a:spLocks noChangeShapeType="1"/>
              </p:cNvSpPr>
              <p:nvPr/>
            </p:nvSpPr>
            <p:spPr bwMode="auto">
              <a:xfrm>
                <a:off x="3558761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11" name="Line 5"/>
              <p:cNvSpPr>
                <a:spLocks noChangeShapeType="1"/>
              </p:cNvSpPr>
              <p:nvPr/>
            </p:nvSpPr>
            <p:spPr bwMode="auto">
              <a:xfrm>
                <a:off x="3884816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12" name="Line 6"/>
              <p:cNvSpPr>
                <a:spLocks noChangeShapeType="1"/>
              </p:cNvSpPr>
              <p:nvPr/>
            </p:nvSpPr>
            <p:spPr bwMode="auto">
              <a:xfrm>
                <a:off x="4210872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13" name="Line 7"/>
              <p:cNvSpPr>
                <a:spLocks noChangeShapeType="1"/>
              </p:cNvSpPr>
              <p:nvPr/>
            </p:nvSpPr>
            <p:spPr bwMode="auto">
              <a:xfrm>
                <a:off x="4536927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14" name="Line 8"/>
              <p:cNvSpPr>
                <a:spLocks noChangeShapeType="1"/>
              </p:cNvSpPr>
              <p:nvPr/>
            </p:nvSpPr>
            <p:spPr bwMode="auto">
              <a:xfrm flipH="1">
                <a:off x="4862982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15" name="Line 9"/>
              <p:cNvSpPr>
                <a:spLocks noChangeShapeType="1"/>
              </p:cNvSpPr>
              <p:nvPr/>
            </p:nvSpPr>
            <p:spPr bwMode="auto">
              <a:xfrm>
                <a:off x="5189037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16" name="Line 10"/>
              <p:cNvSpPr>
                <a:spLocks noChangeShapeType="1"/>
              </p:cNvSpPr>
              <p:nvPr/>
            </p:nvSpPr>
            <p:spPr bwMode="auto">
              <a:xfrm>
                <a:off x="5515093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17" name="Line 11"/>
              <p:cNvSpPr>
                <a:spLocks noChangeShapeType="1"/>
              </p:cNvSpPr>
              <p:nvPr/>
            </p:nvSpPr>
            <p:spPr bwMode="auto">
              <a:xfrm>
                <a:off x="5841148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18" name="Line 12"/>
              <p:cNvSpPr>
                <a:spLocks noChangeShapeType="1"/>
              </p:cNvSpPr>
              <p:nvPr/>
            </p:nvSpPr>
            <p:spPr bwMode="auto">
              <a:xfrm>
                <a:off x="6167203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19" name="Line 13"/>
              <p:cNvSpPr>
                <a:spLocks noChangeShapeType="1"/>
              </p:cNvSpPr>
              <p:nvPr/>
            </p:nvSpPr>
            <p:spPr bwMode="auto">
              <a:xfrm>
                <a:off x="6493258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20" name="Line 14"/>
              <p:cNvSpPr>
                <a:spLocks noChangeShapeType="1"/>
              </p:cNvSpPr>
              <p:nvPr/>
            </p:nvSpPr>
            <p:spPr bwMode="auto">
              <a:xfrm>
                <a:off x="6819314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21" name="Line 15"/>
              <p:cNvSpPr>
                <a:spLocks noChangeShapeType="1"/>
              </p:cNvSpPr>
              <p:nvPr/>
            </p:nvSpPr>
            <p:spPr bwMode="auto">
              <a:xfrm>
                <a:off x="7145369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4122" name="Line 16"/>
              <p:cNvSpPr>
                <a:spLocks noChangeShapeType="1"/>
              </p:cNvSpPr>
              <p:nvPr/>
            </p:nvSpPr>
            <p:spPr bwMode="auto">
              <a:xfrm>
                <a:off x="7471424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</p:grpSp>
        <p:sp>
          <p:nvSpPr>
            <p:cNvPr id="4108" name="TextBox 49"/>
            <p:cNvSpPr txBox="1">
              <a:spLocks noChangeArrowheads="1"/>
            </p:cNvSpPr>
            <p:nvPr/>
          </p:nvSpPr>
          <p:spPr bwMode="auto">
            <a:xfrm>
              <a:off x="1319445" y="4759833"/>
              <a:ext cx="5789362" cy="339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sz="1600"/>
                <a:t>−6    −5   −4    −3    −2    −1     0      1      2      3     4      5      6</a:t>
              </a:r>
            </a:p>
          </p:txBody>
        </p:sp>
      </p:grp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217488" y="4116388"/>
            <a:ext cx="44815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  </a:t>
            </a:r>
            <a:r>
              <a:rPr lang="en-GB" b="1">
                <a:solidFill>
                  <a:schemeClr val="accent1"/>
                </a:solidFill>
              </a:rPr>
              <a:t>2</a:t>
            </a:r>
            <a:r>
              <a:rPr lang="en-GB"/>
              <a:t>  Use a number line to work out   −1 − 4</a:t>
            </a:r>
          </a:p>
        </p:txBody>
      </p:sp>
      <p:sp>
        <p:nvSpPr>
          <p:cNvPr id="76" name="Freeform 75"/>
          <p:cNvSpPr/>
          <p:nvPr/>
        </p:nvSpPr>
        <p:spPr>
          <a:xfrm>
            <a:off x="1485900" y="5143500"/>
            <a:ext cx="1755775" cy="212725"/>
          </a:xfrm>
          <a:custGeom>
            <a:avLst/>
            <a:gdLst>
              <a:gd name="connsiteX0" fmla="*/ 0 w 2200194"/>
              <a:gd name="connsiteY0" fmla="*/ 168449 h 213170"/>
              <a:gd name="connsiteX1" fmla="*/ 1073265 w 2200194"/>
              <a:gd name="connsiteY1" fmla="*/ 7453 h 213170"/>
              <a:gd name="connsiteX2" fmla="*/ 2200194 w 2200194"/>
              <a:gd name="connsiteY2" fmla="*/ 213170 h 21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0194" h="213170">
                <a:moveTo>
                  <a:pt x="0" y="168449"/>
                </a:moveTo>
                <a:cubicBezTo>
                  <a:pt x="353283" y="84224"/>
                  <a:pt x="706566" y="0"/>
                  <a:pt x="1073265" y="7453"/>
                </a:cubicBezTo>
                <a:cubicBezTo>
                  <a:pt x="1439964" y="14907"/>
                  <a:pt x="2200194" y="213170"/>
                  <a:pt x="2200194" y="213170"/>
                </a:cubicBezTo>
              </a:path>
            </a:pathLst>
          </a:custGeom>
          <a:ln>
            <a:solidFill>
              <a:schemeClr val="accent2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7" name="TextBox 76"/>
          <p:cNvSpPr txBox="1"/>
          <p:nvPr/>
        </p:nvSpPr>
        <p:spPr>
          <a:xfrm>
            <a:off x="7245350" y="5249863"/>
            <a:ext cx="1365250" cy="368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−1 − 4 = −5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5" grpId="0" animBg="1"/>
      <p:bldP spid="75" grpId="0"/>
      <p:bldP spid="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311150" y="1127125"/>
            <a:ext cx="4776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Adding and subtracting directed numbers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311150" y="1941513"/>
            <a:ext cx="6189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The rules for adding and subtracting directed numbers are:</a:t>
            </a: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654175" y="3059113"/>
            <a:ext cx="4846638" cy="1582737"/>
            <a:chOff x="1654618" y="3121542"/>
            <a:chExt cx="4846222" cy="1583131"/>
          </a:xfrm>
        </p:grpSpPr>
        <p:sp>
          <p:nvSpPr>
            <p:cNvPr id="8" name="Rectangle 7"/>
            <p:cNvSpPr/>
            <p:nvPr/>
          </p:nvSpPr>
          <p:spPr>
            <a:xfrm>
              <a:off x="1654618" y="3121542"/>
              <a:ext cx="4846222" cy="1583131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aphicFrame>
          <p:nvGraphicFramePr>
            <p:cNvPr id="5126" name="Object 2"/>
            <p:cNvGraphicFramePr>
              <a:graphicFrameLocks noChangeAspect="1"/>
            </p:cNvGraphicFramePr>
            <p:nvPr/>
          </p:nvGraphicFramePr>
          <p:xfrm>
            <a:off x="1901498" y="3263900"/>
            <a:ext cx="41783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0" name="Equation" r:id="rId3" imgW="4178300" imgH="330200" progId="Equation.DSMT4">
                    <p:embed/>
                  </p:oleObj>
                </mc:Choice>
                <mc:Fallback>
                  <p:oleObj name="Equation" r:id="rId3" imgW="4178300" imgH="3302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1498" y="3263900"/>
                          <a:ext cx="4178300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7" name="Object 3"/>
            <p:cNvGraphicFramePr>
              <a:graphicFrameLocks noChangeAspect="1"/>
            </p:cNvGraphicFramePr>
            <p:nvPr/>
          </p:nvGraphicFramePr>
          <p:xfrm>
            <a:off x="1906121" y="3594100"/>
            <a:ext cx="43307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1" name="Equation" r:id="rId5" imgW="4330700" imgH="330200" progId="Equation.DSMT4">
                    <p:embed/>
                  </p:oleObj>
                </mc:Choice>
                <mc:Fallback>
                  <p:oleObj name="Equation" r:id="rId5" imgW="4330700" imgH="3302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6121" y="3594100"/>
                          <a:ext cx="4330700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8" name="Object 4"/>
            <p:cNvGraphicFramePr>
              <a:graphicFrameLocks noChangeAspect="1"/>
            </p:cNvGraphicFramePr>
            <p:nvPr/>
          </p:nvGraphicFramePr>
          <p:xfrm>
            <a:off x="1906121" y="3924300"/>
            <a:ext cx="43307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2" name="Equation" r:id="rId7" imgW="4330700" imgH="330200" progId="Equation.DSMT4">
                    <p:embed/>
                  </p:oleObj>
                </mc:Choice>
                <mc:Fallback>
                  <p:oleObj name="Equation" r:id="rId7" imgW="4330700" imgH="3302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6121" y="3924300"/>
                          <a:ext cx="4330700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9" name="Object 5"/>
            <p:cNvGraphicFramePr>
              <a:graphicFrameLocks noChangeAspect="1"/>
            </p:cNvGraphicFramePr>
            <p:nvPr/>
          </p:nvGraphicFramePr>
          <p:xfrm>
            <a:off x="1901498" y="4254500"/>
            <a:ext cx="41783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3" name="Equation" r:id="rId9" imgW="4178300" imgH="330200" progId="Equation.DSMT4">
                    <p:embed/>
                  </p:oleObj>
                </mc:Choice>
                <mc:Fallback>
                  <p:oleObj name="Equation" r:id="rId9" imgW="4178300" imgH="3302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1498" y="4254500"/>
                          <a:ext cx="4178300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696913" y="3022600"/>
            <a:ext cx="6199187" cy="392113"/>
            <a:chOff x="1135872" y="4699543"/>
            <a:chExt cx="6198110" cy="393089"/>
          </a:xfrm>
        </p:grpSpPr>
        <p:grpSp>
          <p:nvGrpSpPr>
            <p:cNvPr id="6178" name="Group 142"/>
            <p:cNvGrpSpPr>
              <a:grpSpLocks/>
            </p:cNvGrpSpPr>
            <p:nvPr/>
          </p:nvGrpSpPr>
          <p:grpSpPr bwMode="auto">
            <a:xfrm>
              <a:off x="1135872" y="4699543"/>
              <a:ext cx="6198110" cy="52387"/>
              <a:chOff x="3234441" y="2055687"/>
              <a:chExt cx="4550319" cy="52387"/>
            </a:xfrm>
          </p:grpSpPr>
          <p:sp>
            <p:nvSpPr>
              <p:cNvPr id="6180" name="Line 3"/>
              <p:cNvSpPr>
                <a:spLocks noChangeShapeType="1"/>
              </p:cNvSpPr>
              <p:nvPr/>
            </p:nvSpPr>
            <p:spPr bwMode="auto">
              <a:xfrm>
                <a:off x="3234441" y="2055687"/>
                <a:ext cx="45503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81" name="Line 4"/>
              <p:cNvSpPr>
                <a:spLocks noChangeShapeType="1"/>
              </p:cNvSpPr>
              <p:nvPr/>
            </p:nvSpPr>
            <p:spPr bwMode="auto">
              <a:xfrm>
                <a:off x="3558761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82" name="Line 5"/>
              <p:cNvSpPr>
                <a:spLocks noChangeShapeType="1"/>
              </p:cNvSpPr>
              <p:nvPr/>
            </p:nvSpPr>
            <p:spPr bwMode="auto">
              <a:xfrm>
                <a:off x="3884816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83" name="Line 6"/>
              <p:cNvSpPr>
                <a:spLocks noChangeShapeType="1"/>
              </p:cNvSpPr>
              <p:nvPr/>
            </p:nvSpPr>
            <p:spPr bwMode="auto">
              <a:xfrm>
                <a:off x="4210872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84" name="Line 7"/>
              <p:cNvSpPr>
                <a:spLocks noChangeShapeType="1"/>
              </p:cNvSpPr>
              <p:nvPr/>
            </p:nvSpPr>
            <p:spPr bwMode="auto">
              <a:xfrm>
                <a:off x="4536927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85" name="Line 8"/>
              <p:cNvSpPr>
                <a:spLocks noChangeShapeType="1"/>
              </p:cNvSpPr>
              <p:nvPr/>
            </p:nvSpPr>
            <p:spPr bwMode="auto">
              <a:xfrm flipH="1">
                <a:off x="4862982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86" name="Line 9"/>
              <p:cNvSpPr>
                <a:spLocks noChangeShapeType="1"/>
              </p:cNvSpPr>
              <p:nvPr/>
            </p:nvSpPr>
            <p:spPr bwMode="auto">
              <a:xfrm>
                <a:off x="5189037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87" name="Line 10"/>
              <p:cNvSpPr>
                <a:spLocks noChangeShapeType="1"/>
              </p:cNvSpPr>
              <p:nvPr/>
            </p:nvSpPr>
            <p:spPr bwMode="auto">
              <a:xfrm>
                <a:off x="5515093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88" name="Line 11"/>
              <p:cNvSpPr>
                <a:spLocks noChangeShapeType="1"/>
              </p:cNvSpPr>
              <p:nvPr/>
            </p:nvSpPr>
            <p:spPr bwMode="auto">
              <a:xfrm>
                <a:off x="5841148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89" name="Line 12"/>
              <p:cNvSpPr>
                <a:spLocks noChangeShapeType="1"/>
              </p:cNvSpPr>
              <p:nvPr/>
            </p:nvSpPr>
            <p:spPr bwMode="auto">
              <a:xfrm>
                <a:off x="6167203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90" name="Line 13"/>
              <p:cNvSpPr>
                <a:spLocks noChangeShapeType="1"/>
              </p:cNvSpPr>
              <p:nvPr/>
            </p:nvSpPr>
            <p:spPr bwMode="auto">
              <a:xfrm>
                <a:off x="6493258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91" name="Line 14"/>
              <p:cNvSpPr>
                <a:spLocks noChangeShapeType="1"/>
              </p:cNvSpPr>
              <p:nvPr/>
            </p:nvSpPr>
            <p:spPr bwMode="auto">
              <a:xfrm>
                <a:off x="6819314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92" name="Line 15"/>
              <p:cNvSpPr>
                <a:spLocks noChangeShapeType="1"/>
              </p:cNvSpPr>
              <p:nvPr/>
            </p:nvSpPr>
            <p:spPr bwMode="auto">
              <a:xfrm>
                <a:off x="7145369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93" name="Line 16"/>
              <p:cNvSpPr>
                <a:spLocks noChangeShapeType="1"/>
              </p:cNvSpPr>
              <p:nvPr/>
            </p:nvSpPr>
            <p:spPr bwMode="auto">
              <a:xfrm>
                <a:off x="7471424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</p:grpSp>
        <p:sp>
          <p:nvSpPr>
            <p:cNvPr id="6179" name="TextBox 5"/>
            <p:cNvSpPr txBox="1">
              <a:spLocks noChangeArrowheads="1"/>
            </p:cNvSpPr>
            <p:nvPr/>
          </p:nvSpPr>
          <p:spPr bwMode="auto">
            <a:xfrm>
              <a:off x="1316201" y="4753245"/>
              <a:ext cx="5789362" cy="339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sz="1600"/>
                <a:t>−6    −5   −4    −3    −2    −1     0      1      2      3     4      5      6</a:t>
              </a:r>
            </a:p>
          </p:txBody>
        </p:sp>
      </p:grpSp>
      <p:sp>
        <p:nvSpPr>
          <p:cNvPr id="6147" name="TextBox 30"/>
          <p:cNvSpPr txBox="1">
            <a:spLocks noChangeArrowheads="1"/>
          </p:cNvSpPr>
          <p:nvPr/>
        </p:nvSpPr>
        <p:spPr bwMode="auto">
          <a:xfrm>
            <a:off x="327025" y="1063625"/>
            <a:ext cx="13604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Examples</a:t>
            </a:r>
            <a:r>
              <a:rPr lang="en-GB"/>
              <a:t>  </a:t>
            </a:r>
          </a:p>
          <a:p>
            <a:pPr eaLnBrk="1" hangingPunct="1"/>
            <a:r>
              <a:rPr lang="en-GB" b="1">
                <a:solidFill>
                  <a:schemeClr val="accent1"/>
                </a:solidFill>
              </a:rPr>
              <a:t>1</a:t>
            </a:r>
            <a:r>
              <a:rPr lang="en-GB"/>
              <a:t>  Work out   </a:t>
            </a:r>
          </a:p>
        </p:txBody>
      </p:sp>
      <p:sp>
        <p:nvSpPr>
          <p:cNvPr id="32" name="Freeform 31"/>
          <p:cNvSpPr/>
          <p:nvPr/>
        </p:nvSpPr>
        <p:spPr>
          <a:xfrm>
            <a:off x="1139825" y="2749550"/>
            <a:ext cx="1776413" cy="214313"/>
          </a:xfrm>
          <a:custGeom>
            <a:avLst/>
            <a:gdLst>
              <a:gd name="connsiteX0" fmla="*/ 0 w 2200194"/>
              <a:gd name="connsiteY0" fmla="*/ 168449 h 213170"/>
              <a:gd name="connsiteX1" fmla="*/ 1073265 w 2200194"/>
              <a:gd name="connsiteY1" fmla="*/ 7453 h 213170"/>
              <a:gd name="connsiteX2" fmla="*/ 2200194 w 2200194"/>
              <a:gd name="connsiteY2" fmla="*/ 213170 h 21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0194" h="213170">
                <a:moveTo>
                  <a:pt x="0" y="168449"/>
                </a:moveTo>
                <a:cubicBezTo>
                  <a:pt x="353283" y="84224"/>
                  <a:pt x="706566" y="0"/>
                  <a:pt x="1073265" y="7453"/>
                </a:cubicBezTo>
                <a:cubicBezTo>
                  <a:pt x="1439964" y="14907"/>
                  <a:pt x="2200194" y="213170"/>
                  <a:pt x="2200194" y="213170"/>
                </a:cubicBezTo>
              </a:path>
            </a:pathLst>
          </a:custGeom>
          <a:ln>
            <a:solidFill>
              <a:schemeClr val="accent2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34" name="Group 31"/>
          <p:cNvGrpSpPr>
            <a:grpSpLocks/>
          </p:cNvGrpSpPr>
          <p:nvPr/>
        </p:nvGrpSpPr>
        <p:grpSpPr bwMode="auto">
          <a:xfrm>
            <a:off x="593725" y="5572125"/>
            <a:ext cx="6197600" cy="396875"/>
            <a:chOff x="1135872" y="4699543"/>
            <a:chExt cx="6198110" cy="396401"/>
          </a:xfrm>
        </p:grpSpPr>
        <p:grpSp>
          <p:nvGrpSpPr>
            <p:cNvPr id="6162" name="Group 142"/>
            <p:cNvGrpSpPr>
              <a:grpSpLocks/>
            </p:cNvGrpSpPr>
            <p:nvPr/>
          </p:nvGrpSpPr>
          <p:grpSpPr bwMode="auto">
            <a:xfrm>
              <a:off x="1135872" y="4699543"/>
              <a:ext cx="6198110" cy="52387"/>
              <a:chOff x="3234441" y="2055687"/>
              <a:chExt cx="4550319" cy="52387"/>
            </a:xfrm>
          </p:grpSpPr>
          <p:sp>
            <p:nvSpPr>
              <p:cNvPr id="6164" name="Line 3"/>
              <p:cNvSpPr>
                <a:spLocks noChangeShapeType="1"/>
              </p:cNvSpPr>
              <p:nvPr/>
            </p:nvSpPr>
            <p:spPr bwMode="auto">
              <a:xfrm>
                <a:off x="3234441" y="2055687"/>
                <a:ext cx="45503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65" name="Line 4"/>
              <p:cNvSpPr>
                <a:spLocks noChangeShapeType="1"/>
              </p:cNvSpPr>
              <p:nvPr/>
            </p:nvSpPr>
            <p:spPr bwMode="auto">
              <a:xfrm>
                <a:off x="3558761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66" name="Line 5"/>
              <p:cNvSpPr>
                <a:spLocks noChangeShapeType="1"/>
              </p:cNvSpPr>
              <p:nvPr/>
            </p:nvSpPr>
            <p:spPr bwMode="auto">
              <a:xfrm>
                <a:off x="3884816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67" name="Line 6"/>
              <p:cNvSpPr>
                <a:spLocks noChangeShapeType="1"/>
              </p:cNvSpPr>
              <p:nvPr/>
            </p:nvSpPr>
            <p:spPr bwMode="auto">
              <a:xfrm>
                <a:off x="4210872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68" name="Line 7"/>
              <p:cNvSpPr>
                <a:spLocks noChangeShapeType="1"/>
              </p:cNvSpPr>
              <p:nvPr/>
            </p:nvSpPr>
            <p:spPr bwMode="auto">
              <a:xfrm>
                <a:off x="4536927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69" name="Line 8"/>
              <p:cNvSpPr>
                <a:spLocks noChangeShapeType="1"/>
              </p:cNvSpPr>
              <p:nvPr/>
            </p:nvSpPr>
            <p:spPr bwMode="auto">
              <a:xfrm flipH="1">
                <a:off x="4862982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70" name="Line 9"/>
              <p:cNvSpPr>
                <a:spLocks noChangeShapeType="1"/>
              </p:cNvSpPr>
              <p:nvPr/>
            </p:nvSpPr>
            <p:spPr bwMode="auto">
              <a:xfrm>
                <a:off x="5189037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71" name="Line 10"/>
              <p:cNvSpPr>
                <a:spLocks noChangeShapeType="1"/>
              </p:cNvSpPr>
              <p:nvPr/>
            </p:nvSpPr>
            <p:spPr bwMode="auto">
              <a:xfrm>
                <a:off x="5515093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72" name="Line 11"/>
              <p:cNvSpPr>
                <a:spLocks noChangeShapeType="1"/>
              </p:cNvSpPr>
              <p:nvPr/>
            </p:nvSpPr>
            <p:spPr bwMode="auto">
              <a:xfrm>
                <a:off x="5841148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73" name="Line 12"/>
              <p:cNvSpPr>
                <a:spLocks noChangeShapeType="1"/>
              </p:cNvSpPr>
              <p:nvPr/>
            </p:nvSpPr>
            <p:spPr bwMode="auto">
              <a:xfrm>
                <a:off x="6167203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74" name="Line 13"/>
              <p:cNvSpPr>
                <a:spLocks noChangeShapeType="1"/>
              </p:cNvSpPr>
              <p:nvPr/>
            </p:nvSpPr>
            <p:spPr bwMode="auto">
              <a:xfrm>
                <a:off x="6493258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75" name="Line 14"/>
              <p:cNvSpPr>
                <a:spLocks noChangeShapeType="1"/>
              </p:cNvSpPr>
              <p:nvPr/>
            </p:nvSpPr>
            <p:spPr bwMode="auto">
              <a:xfrm>
                <a:off x="6819314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76" name="Line 15"/>
              <p:cNvSpPr>
                <a:spLocks noChangeShapeType="1"/>
              </p:cNvSpPr>
              <p:nvPr/>
            </p:nvSpPr>
            <p:spPr bwMode="auto">
              <a:xfrm>
                <a:off x="7145369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6177" name="Line 16"/>
              <p:cNvSpPr>
                <a:spLocks noChangeShapeType="1"/>
              </p:cNvSpPr>
              <p:nvPr/>
            </p:nvSpPr>
            <p:spPr bwMode="auto">
              <a:xfrm>
                <a:off x="7471424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</p:grpSp>
        <p:sp>
          <p:nvSpPr>
            <p:cNvPr id="6163" name="TextBox 37"/>
            <p:cNvSpPr txBox="1">
              <a:spLocks noChangeArrowheads="1"/>
            </p:cNvSpPr>
            <p:nvPr/>
          </p:nvSpPr>
          <p:spPr bwMode="auto">
            <a:xfrm>
              <a:off x="1315228" y="4757835"/>
              <a:ext cx="5790845" cy="33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sz="1600"/>
                <a:t>−6    −5   −4    −3    −2    −1     0      1      2      3     4      5      6</a:t>
              </a:r>
            </a:p>
          </p:txBody>
        </p:sp>
      </p:grp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30188" y="3916363"/>
            <a:ext cx="1489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  </a:t>
            </a:r>
            <a:r>
              <a:rPr lang="en-GB" b="1">
                <a:solidFill>
                  <a:schemeClr val="accent1"/>
                </a:solidFill>
              </a:rPr>
              <a:t>2</a:t>
            </a:r>
            <a:r>
              <a:rPr lang="en-GB"/>
              <a:t>  Work out   </a:t>
            </a:r>
          </a:p>
        </p:txBody>
      </p:sp>
      <p:sp>
        <p:nvSpPr>
          <p:cNvPr id="64" name="Freeform 63"/>
          <p:cNvSpPr/>
          <p:nvPr/>
        </p:nvSpPr>
        <p:spPr>
          <a:xfrm>
            <a:off x="4132263" y="5300663"/>
            <a:ext cx="1755775" cy="212725"/>
          </a:xfrm>
          <a:custGeom>
            <a:avLst/>
            <a:gdLst>
              <a:gd name="connsiteX0" fmla="*/ 0 w 2200194"/>
              <a:gd name="connsiteY0" fmla="*/ 168449 h 213170"/>
              <a:gd name="connsiteX1" fmla="*/ 1073265 w 2200194"/>
              <a:gd name="connsiteY1" fmla="*/ 7453 h 213170"/>
              <a:gd name="connsiteX2" fmla="*/ 2200194 w 2200194"/>
              <a:gd name="connsiteY2" fmla="*/ 213170 h 21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0194" h="213170">
                <a:moveTo>
                  <a:pt x="0" y="168449"/>
                </a:moveTo>
                <a:cubicBezTo>
                  <a:pt x="353283" y="84224"/>
                  <a:pt x="706566" y="0"/>
                  <a:pt x="1073265" y="7453"/>
                </a:cubicBezTo>
                <a:cubicBezTo>
                  <a:pt x="1439964" y="14907"/>
                  <a:pt x="2200194" y="213170"/>
                  <a:pt x="2200194" y="213170"/>
                </a:cubicBezTo>
              </a:path>
            </a:pathLst>
          </a:custGeom>
          <a:ln>
            <a:solidFill>
              <a:schemeClr val="accent2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aphicFrame>
        <p:nvGraphicFramePr>
          <p:cNvPr id="6152" name="Object 2"/>
          <p:cNvGraphicFramePr>
            <a:graphicFrameLocks noChangeAspect="1"/>
          </p:cNvGraphicFramePr>
          <p:nvPr/>
        </p:nvGraphicFramePr>
        <p:xfrm>
          <a:off x="1736725" y="1419225"/>
          <a:ext cx="762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3" imgW="762000" imgH="228600" progId="Equation.DSMT4">
                  <p:embed/>
                </p:oleObj>
              </mc:Choice>
              <mc:Fallback>
                <p:oleObj name="Equation" r:id="rId3" imgW="7620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1419225"/>
                        <a:ext cx="7620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733550" y="1952625"/>
          <a:ext cx="16002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5" imgW="1600200" imgH="228600" progId="Equation.DSMT4">
                  <p:embed/>
                </p:oleObj>
              </mc:Choice>
              <mc:Fallback>
                <p:oleObj name="Equation" r:id="rId5" imgW="16002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1952625"/>
                        <a:ext cx="16002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4"/>
          <p:cNvGraphicFramePr>
            <a:graphicFrameLocks noChangeAspect="1"/>
          </p:cNvGraphicFramePr>
          <p:nvPr/>
        </p:nvGraphicFramePr>
        <p:xfrm>
          <a:off x="1905000" y="3990975"/>
          <a:ext cx="5842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7" imgW="584200" imgH="228600" progId="Equation.DSMT4">
                  <p:embed/>
                </p:oleObj>
              </mc:Choice>
              <mc:Fallback>
                <p:oleObj name="Equation" r:id="rId7" imgW="5842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990975"/>
                        <a:ext cx="5842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906588" y="4511675"/>
          <a:ext cx="1257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9" imgW="1257300" imgH="228600" progId="Equation.DSMT4">
                  <p:embed/>
                </p:oleObj>
              </mc:Choice>
              <mc:Fallback>
                <p:oleObj name="Equation" r:id="rId9" imgW="12573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4511675"/>
                        <a:ext cx="12573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84" name="Group 71"/>
          <p:cNvGrpSpPr>
            <a:grpSpLocks/>
          </p:cNvGrpSpPr>
          <p:nvPr/>
        </p:nvGrpSpPr>
        <p:grpSpPr bwMode="auto">
          <a:xfrm>
            <a:off x="7362825" y="2857500"/>
            <a:ext cx="1317625" cy="368300"/>
            <a:chOff x="7362643" y="2856858"/>
            <a:chExt cx="1317806" cy="369332"/>
          </a:xfrm>
        </p:grpSpPr>
        <p:sp>
          <p:nvSpPr>
            <p:cNvPr id="33" name="TextBox 32"/>
            <p:cNvSpPr txBox="1"/>
            <p:nvPr/>
          </p:nvSpPr>
          <p:spPr>
            <a:xfrm>
              <a:off x="7362643" y="2856858"/>
              <a:ext cx="1317806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graphicFrame>
          <p:nvGraphicFramePr>
            <p:cNvPr id="6161" name="Object 6"/>
            <p:cNvGraphicFramePr>
              <a:graphicFrameLocks noChangeAspect="1"/>
            </p:cNvGraphicFramePr>
            <p:nvPr/>
          </p:nvGraphicFramePr>
          <p:xfrm>
            <a:off x="7407093" y="2927224"/>
            <a:ext cx="1257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8" name="Equation" r:id="rId11" imgW="1257300" imgH="228600" progId="Equation.DSMT4">
                    <p:embed/>
                  </p:oleObj>
                </mc:Choice>
                <mc:Fallback>
                  <p:oleObj name="Equation" r:id="rId11" imgW="1257300" imgH="2286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07093" y="2927224"/>
                          <a:ext cx="12573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385" name="Group 72"/>
          <p:cNvGrpSpPr>
            <a:grpSpLocks/>
          </p:cNvGrpSpPr>
          <p:nvPr/>
        </p:nvGrpSpPr>
        <p:grpSpPr bwMode="auto">
          <a:xfrm>
            <a:off x="7361238" y="5407025"/>
            <a:ext cx="1319212" cy="369888"/>
            <a:chOff x="7361238" y="5049717"/>
            <a:chExt cx="1319211" cy="369332"/>
          </a:xfrm>
        </p:grpSpPr>
        <p:sp>
          <p:nvSpPr>
            <p:cNvPr id="65" name="TextBox 64"/>
            <p:cNvSpPr txBox="1"/>
            <p:nvPr/>
          </p:nvSpPr>
          <p:spPr>
            <a:xfrm>
              <a:off x="7361238" y="5049717"/>
              <a:ext cx="1319211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graphicFrame>
          <p:nvGraphicFramePr>
            <p:cNvPr id="6159" name="Object 7"/>
            <p:cNvGraphicFramePr>
              <a:graphicFrameLocks noChangeAspect="1"/>
            </p:cNvGraphicFramePr>
            <p:nvPr/>
          </p:nvGraphicFramePr>
          <p:xfrm>
            <a:off x="7534275" y="5119688"/>
            <a:ext cx="9525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9" name="Equation" r:id="rId13" imgW="952500" imgH="228600" progId="Equation.DSMT4">
                    <p:embed/>
                  </p:oleObj>
                </mc:Choice>
                <mc:Fallback>
                  <p:oleObj name="Equation" r:id="rId13" imgW="952500" imgH="2286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34275" y="5119688"/>
                          <a:ext cx="9525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696913" y="3022600"/>
            <a:ext cx="6199187" cy="393700"/>
            <a:chOff x="1135872" y="4699543"/>
            <a:chExt cx="6198110" cy="393450"/>
          </a:xfrm>
        </p:grpSpPr>
        <p:grpSp>
          <p:nvGrpSpPr>
            <p:cNvPr id="7202" name="Group 142"/>
            <p:cNvGrpSpPr>
              <a:grpSpLocks/>
            </p:cNvGrpSpPr>
            <p:nvPr/>
          </p:nvGrpSpPr>
          <p:grpSpPr bwMode="auto">
            <a:xfrm>
              <a:off x="1135872" y="4699543"/>
              <a:ext cx="6198110" cy="52387"/>
              <a:chOff x="3234441" y="2055687"/>
              <a:chExt cx="4550319" cy="52387"/>
            </a:xfrm>
          </p:grpSpPr>
          <p:sp>
            <p:nvSpPr>
              <p:cNvPr id="7204" name="Line 3"/>
              <p:cNvSpPr>
                <a:spLocks noChangeShapeType="1"/>
              </p:cNvSpPr>
              <p:nvPr/>
            </p:nvSpPr>
            <p:spPr bwMode="auto">
              <a:xfrm>
                <a:off x="3234441" y="2055687"/>
                <a:ext cx="45503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205" name="Line 4"/>
              <p:cNvSpPr>
                <a:spLocks noChangeShapeType="1"/>
              </p:cNvSpPr>
              <p:nvPr/>
            </p:nvSpPr>
            <p:spPr bwMode="auto">
              <a:xfrm>
                <a:off x="3558761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206" name="Line 5"/>
              <p:cNvSpPr>
                <a:spLocks noChangeShapeType="1"/>
              </p:cNvSpPr>
              <p:nvPr/>
            </p:nvSpPr>
            <p:spPr bwMode="auto">
              <a:xfrm>
                <a:off x="3884816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207" name="Line 6"/>
              <p:cNvSpPr>
                <a:spLocks noChangeShapeType="1"/>
              </p:cNvSpPr>
              <p:nvPr/>
            </p:nvSpPr>
            <p:spPr bwMode="auto">
              <a:xfrm>
                <a:off x="4210872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208" name="Line 7"/>
              <p:cNvSpPr>
                <a:spLocks noChangeShapeType="1"/>
              </p:cNvSpPr>
              <p:nvPr/>
            </p:nvSpPr>
            <p:spPr bwMode="auto">
              <a:xfrm>
                <a:off x="4536927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209" name="Line 8"/>
              <p:cNvSpPr>
                <a:spLocks noChangeShapeType="1"/>
              </p:cNvSpPr>
              <p:nvPr/>
            </p:nvSpPr>
            <p:spPr bwMode="auto">
              <a:xfrm flipH="1">
                <a:off x="4862982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210" name="Line 9"/>
              <p:cNvSpPr>
                <a:spLocks noChangeShapeType="1"/>
              </p:cNvSpPr>
              <p:nvPr/>
            </p:nvSpPr>
            <p:spPr bwMode="auto">
              <a:xfrm>
                <a:off x="5189037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211" name="Line 10"/>
              <p:cNvSpPr>
                <a:spLocks noChangeShapeType="1"/>
              </p:cNvSpPr>
              <p:nvPr/>
            </p:nvSpPr>
            <p:spPr bwMode="auto">
              <a:xfrm>
                <a:off x="5515093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212" name="Line 11"/>
              <p:cNvSpPr>
                <a:spLocks noChangeShapeType="1"/>
              </p:cNvSpPr>
              <p:nvPr/>
            </p:nvSpPr>
            <p:spPr bwMode="auto">
              <a:xfrm>
                <a:off x="5841148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213" name="Line 12"/>
              <p:cNvSpPr>
                <a:spLocks noChangeShapeType="1"/>
              </p:cNvSpPr>
              <p:nvPr/>
            </p:nvSpPr>
            <p:spPr bwMode="auto">
              <a:xfrm>
                <a:off x="6167203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214" name="Line 13"/>
              <p:cNvSpPr>
                <a:spLocks noChangeShapeType="1"/>
              </p:cNvSpPr>
              <p:nvPr/>
            </p:nvSpPr>
            <p:spPr bwMode="auto">
              <a:xfrm>
                <a:off x="6493258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215" name="Line 14"/>
              <p:cNvSpPr>
                <a:spLocks noChangeShapeType="1"/>
              </p:cNvSpPr>
              <p:nvPr/>
            </p:nvSpPr>
            <p:spPr bwMode="auto">
              <a:xfrm>
                <a:off x="6819314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216" name="Line 15"/>
              <p:cNvSpPr>
                <a:spLocks noChangeShapeType="1"/>
              </p:cNvSpPr>
              <p:nvPr/>
            </p:nvSpPr>
            <p:spPr bwMode="auto">
              <a:xfrm>
                <a:off x="7145369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217" name="Line 16"/>
              <p:cNvSpPr>
                <a:spLocks noChangeShapeType="1"/>
              </p:cNvSpPr>
              <p:nvPr/>
            </p:nvSpPr>
            <p:spPr bwMode="auto">
              <a:xfrm>
                <a:off x="7471424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</p:grpSp>
        <p:sp>
          <p:nvSpPr>
            <p:cNvPr id="7203" name="TextBox 5"/>
            <p:cNvSpPr txBox="1">
              <a:spLocks noChangeArrowheads="1"/>
            </p:cNvSpPr>
            <p:nvPr/>
          </p:nvSpPr>
          <p:spPr bwMode="auto">
            <a:xfrm>
              <a:off x="1316201" y="4753606"/>
              <a:ext cx="5789362" cy="339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sz="1600"/>
                <a:t>−6    −5   −4    −3    −2    −1     0      1      2      3     4      5      6</a:t>
              </a:r>
            </a:p>
          </p:txBody>
        </p:sp>
      </p:grpSp>
      <p:sp>
        <p:nvSpPr>
          <p:cNvPr id="7171" name="TextBox 30"/>
          <p:cNvSpPr txBox="1">
            <a:spLocks noChangeArrowheads="1"/>
          </p:cNvSpPr>
          <p:nvPr/>
        </p:nvSpPr>
        <p:spPr bwMode="auto">
          <a:xfrm>
            <a:off x="327025" y="1063625"/>
            <a:ext cx="13604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Examples</a:t>
            </a:r>
            <a:r>
              <a:rPr lang="en-GB"/>
              <a:t>  </a:t>
            </a:r>
          </a:p>
          <a:p>
            <a:pPr eaLnBrk="1" hangingPunct="1"/>
            <a:r>
              <a:rPr lang="en-GB" b="1">
                <a:solidFill>
                  <a:schemeClr val="accent1"/>
                </a:solidFill>
              </a:rPr>
              <a:t>3</a:t>
            </a:r>
            <a:r>
              <a:rPr lang="en-GB"/>
              <a:t>  Work out   </a:t>
            </a:r>
          </a:p>
        </p:txBody>
      </p:sp>
      <p:sp>
        <p:nvSpPr>
          <p:cNvPr id="32" name="Freeform 31"/>
          <p:cNvSpPr/>
          <p:nvPr/>
        </p:nvSpPr>
        <p:spPr>
          <a:xfrm>
            <a:off x="2027238" y="2749550"/>
            <a:ext cx="1333500" cy="214313"/>
          </a:xfrm>
          <a:custGeom>
            <a:avLst/>
            <a:gdLst>
              <a:gd name="connsiteX0" fmla="*/ 0 w 2200194"/>
              <a:gd name="connsiteY0" fmla="*/ 168449 h 213170"/>
              <a:gd name="connsiteX1" fmla="*/ 1073265 w 2200194"/>
              <a:gd name="connsiteY1" fmla="*/ 7453 h 213170"/>
              <a:gd name="connsiteX2" fmla="*/ 2200194 w 2200194"/>
              <a:gd name="connsiteY2" fmla="*/ 213170 h 21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0194" h="213170">
                <a:moveTo>
                  <a:pt x="0" y="168449"/>
                </a:moveTo>
                <a:cubicBezTo>
                  <a:pt x="353283" y="84224"/>
                  <a:pt x="706566" y="0"/>
                  <a:pt x="1073265" y="7453"/>
                </a:cubicBezTo>
                <a:cubicBezTo>
                  <a:pt x="1439964" y="14907"/>
                  <a:pt x="2200194" y="213170"/>
                  <a:pt x="2200194" y="213170"/>
                </a:cubicBezTo>
              </a:path>
            </a:pathLst>
          </a:custGeom>
          <a:ln>
            <a:solidFill>
              <a:schemeClr val="accent2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34" name="Group 31"/>
          <p:cNvGrpSpPr>
            <a:grpSpLocks/>
          </p:cNvGrpSpPr>
          <p:nvPr/>
        </p:nvGrpSpPr>
        <p:grpSpPr bwMode="auto">
          <a:xfrm>
            <a:off x="593725" y="5554663"/>
            <a:ext cx="6197600" cy="392112"/>
            <a:chOff x="1135872" y="4699543"/>
            <a:chExt cx="6198110" cy="390496"/>
          </a:xfrm>
        </p:grpSpPr>
        <p:grpSp>
          <p:nvGrpSpPr>
            <p:cNvPr id="7186" name="Group 142"/>
            <p:cNvGrpSpPr>
              <a:grpSpLocks/>
            </p:cNvGrpSpPr>
            <p:nvPr/>
          </p:nvGrpSpPr>
          <p:grpSpPr bwMode="auto">
            <a:xfrm>
              <a:off x="1135872" y="4699543"/>
              <a:ext cx="6198110" cy="52387"/>
              <a:chOff x="3234441" y="2055687"/>
              <a:chExt cx="4550319" cy="52387"/>
            </a:xfrm>
          </p:grpSpPr>
          <p:sp>
            <p:nvSpPr>
              <p:cNvPr id="7188" name="Line 3"/>
              <p:cNvSpPr>
                <a:spLocks noChangeShapeType="1"/>
              </p:cNvSpPr>
              <p:nvPr/>
            </p:nvSpPr>
            <p:spPr bwMode="auto">
              <a:xfrm>
                <a:off x="3234441" y="2055687"/>
                <a:ext cx="4550319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189" name="Line 4"/>
              <p:cNvSpPr>
                <a:spLocks noChangeShapeType="1"/>
              </p:cNvSpPr>
              <p:nvPr/>
            </p:nvSpPr>
            <p:spPr bwMode="auto">
              <a:xfrm>
                <a:off x="3558761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190" name="Line 5"/>
              <p:cNvSpPr>
                <a:spLocks noChangeShapeType="1"/>
              </p:cNvSpPr>
              <p:nvPr/>
            </p:nvSpPr>
            <p:spPr bwMode="auto">
              <a:xfrm>
                <a:off x="3884816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191" name="Line 6"/>
              <p:cNvSpPr>
                <a:spLocks noChangeShapeType="1"/>
              </p:cNvSpPr>
              <p:nvPr/>
            </p:nvSpPr>
            <p:spPr bwMode="auto">
              <a:xfrm>
                <a:off x="4210872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192" name="Line 7"/>
              <p:cNvSpPr>
                <a:spLocks noChangeShapeType="1"/>
              </p:cNvSpPr>
              <p:nvPr/>
            </p:nvSpPr>
            <p:spPr bwMode="auto">
              <a:xfrm>
                <a:off x="4536927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193" name="Line 8"/>
              <p:cNvSpPr>
                <a:spLocks noChangeShapeType="1"/>
              </p:cNvSpPr>
              <p:nvPr/>
            </p:nvSpPr>
            <p:spPr bwMode="auto">
              <a:xfrm flipH="1">
                <a:off x="4862982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194" name="Line 9"/>
              <p:cNvSpPr>
                <a:spLocks noChangeShapeType="1"/>
              </p:cNvSpPr>
              <p:nvPr/>
            </p:nvSpPr>
            <p:spPr bwMode="auto">
              <a:xfrm>
                <a:off x="5189037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195" name="Line 10"/>
              <p:cNvSpPr>
                <a:spLocks noChangeShapeType="1"/>
              </p:cNvSpPr>
              <p:nvPr/>
            </p:nvSpPr>
            <p:spPr bwMode="auto">
              <a:xfrm>
                <a:off x="5515093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196" name="Line 11"/>
              <p:cNvSpPr>
                <a:spLocks noChangeShapeType="1"/>
              </p:cNvSpPr>
              <p:nvPr/>
            </p:nvSpPr>
            <p:spPr bwMode="auto">
              <a:xfrm>
                <a:off x="5841148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197" name="Line 12"/>
              <p:cNvSpPr>
                <a:spLocks noChangeShapeType="1"/>
              </p:cNvSpPr>
              <p:nvPr/>
            </p:nvSpPr>
            <p:spPr bwMode="auto">
              <a:xfrm>
                <a:off x="6167203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198" name="Line 13"/>
              <p:cNvSpPr>
                <a:spLocks noChangeShapeType="1"/>
              </p:cNvSpPr>
              <p:nvPr/>
            </p:nvSpPr>
            <p:spPr bwMode="auto">
              <a:xfrm>
                <a:off x="6493258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199" name="Line 14"/>
              <p:cNvSpPr>
                <a:spLocks noChangeShapeType="1"/>
              </p:cNvSpPr>
              <p:nvPr/>
            </p:nvSpPr>
            <p:spPr bwMode="auto">
              <a:xfrm>
                <a:off x="6819314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200" name="Line 15"/>
              <p:cNvSpPr>
                <a:spLocks noChangeShapeType="1"/>
              </p:cNvSpPr>
              <p:nvPr/>
            </p:nvSpPr>
            <p:spPr bwMode="auto">
              <a:xfrm>
                <a:off x="7145369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  <p:sp>
            <p:nvSpPr>
              <p:cNvPr id="7201" name="Line 16"/>
              <p:cNvSpPr>
                <a:spLocks noChangeShapeType="1"/>
              </p:cNvSpPr>
              <p:nvPr/>
            </p:nvSpPr>
            <p:spPr bwMode="auto">
              <a:xfrm>
                <a:off x="7471424" y="2055687"/>
                <a:ext cx="0" cy="5238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tIns="91440" bIns="91440"/>
              <a:lstStyle/>
              <a:p>
                <a:endParaRPr lang="en-ZA"/>
              </a:p>
            </p:txBody>
          </p:sp>
        </p:grpSp>
        <p:sp>
          <p:nvSpPr>
            <p:cNvPr id="7187" name="TextBox 37"/>
            <p:cNvSpPr txBox="1">
              <a:spLocks noChangeArrowheads="1"/>
            </p:cNvSpPr>
            <p:nvPr/>
          </p:nvSpPr>
          <p:spPr bwMode="auto">
            <a:xfrm>
              <a:off x="1315451" y="4751930"/>
              <a:ext cx="5790845" cy="338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GB" sz="1600"/>
                <a:t>−6    −5   −4    −3    −2    −1     0      1      2      3     4      5      6</a:t>
              </a:r>
            </a:p>
          </p:txBody>
        </p:sp>
      </p:grp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230188" y="3916363"/>
            <a:ext cx="1489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  </a:t>
            </a:r>
            <a:r>
              <a:rPr lang="en-GB" b="1">
                <a:solidFill>
                  <a:schemeClr val="accent1"/>
                </a:solidFill>
              </a:rPr>
              <a:t>4</a:t>
            </a:r>
            <a:r>
              <a:rPr lang="en-GB"/>
              <a:t>  Work out   </a:t>
            </a:r>
          </a:p>
        </p:txBody>
      </p:sp>
      <p:sp>
        <p:nvSpPr>
          <p:cNvPr id="64" name="Freeform 63"/>
          <p:cNvSpPr/>
          <p:nvPr/>
        </p:nvSpPr>
        <p:spPr>
          <a:xfrm>
            <a:off x="2811463" y="5246688"/>
            <a:ext cx="2628900" cy="212725"/>
          </a:xfrm>
          <a:custGeom>
            <a:avLst/>
            <a:gdLst>
              <a:gd name="connsiteX0" fmla="*/ 0 w 2200194"/>
              <a:gd name="connsiteY0" fmla="*/ 168449 h 213170"/>
              <a:gd name="connsiteX1" fmla="*/ 1073265 w 2200194"/>
              <a:gd name="connsiteY1" fmla="*/ 7453 h 213170"/>
              <a:gd name="connsiteX2" fmla="*/ 2200194 w 2200194"/>
              <a:gd name="connsiteY2" fmla="*/ 213170 h 21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00194" h="213170">
                <a:moveTo>
                  <a:pt x="0" y="168449"/>
                </a:moveTo>
                <a:cubicBezTo>
                  <a:pt x="353283" y="84224"/>
                  <a:pt x="706566" y="0"/>
                  <a:pt x="1073265" y="7453"/>
                </a:cubicBezTo>
                <a:cubicBezTo>
                  <a:pt x="1439964" y="14907"/>
                  <a:pt x="2200194" y="213170"/>
                  <a:pt x="2200194" y="213170"/>
                </a:cubicBezTo>
              </a:path>
            </a:pathLst>
          </a:custGeom>
          <a:ln>
            <a:solidFill>
              <a:schemeClr val="accent2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aphicFrame>
        <p:nvGraphicFramePr>
          <p:cNvPr id="7176" name="Object 2"/>
          <p:cNvGraphicFramePr>
            <a:graphicFrameLocks noChangeAspect="1"/>
          </p:cNvGraphicFramePr>
          <p:nvPr/>
        </p:nvGraphicFramePr>
        <p:xfrm>
          <a:off x="1749425" y="1419225"/>
          <a:ext cx="736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3" imgW="736600" imgH="228600" progId="Equation.DSMT4">
                  <p:embed/>
                </p:oleObj>
              </mc:Choice>
              <mc:Fallback>
                <p:oleObj name="Equation" r:id="rId3" imgW="7366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9425" y="1419225"/>
                        <a:ext cx="736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758950" y="1952625"/>
          <a:ext cx="1536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5" imgW="1536700" imgH="228600" progId="Equation.DSMT4">
                  <p:embed/>
                </p:oleObj>
              </mc:Choice>
              <mc:Fallback>
                <p:oleObj name="Equation" r:id="rId5" imgW="15367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1952625"/>
                        <a:ext cx="15367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4"/>
          <p:cNvGraphicFramePr>
            <a:graphicFrameLocks noChangeAspect="1"/>
          </p:cNvGraphicFramePr>
          <p:nvPr/>
        </p:nvGraphicFramePr>
        <p:xfrm>
          <a:off x="1816100" y="3990975"/>
          <a:ext cx="762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7" imgW="762000" imgH="228600" progId="Equation.DSMT4">
                  <p:embed/>
                </p:oleObj>
              </mc:Choice>
              <mc:Fallback>
                <p:oleObj name="Equation" r:id="rId7" imgW="7620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3990975"/>
                        <a:ext cx="7620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811338" y="4511675"/>
          <a:ext cx="16002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Equation" r:id="rId9" imgW="1600200" imgH="228600" progId="Equation.DSMT4">
                  <p:embed/>
                </p:oleObj>
              </mc:Choice>
              <mc:Fallback>
                <p:oleObj name="Equation" r:id="rId9" imgW="16002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8" y="4511675"/>
                        <a:ext cx="16002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84" name="Group 71"/>
          <p:cNvGrpSpPr>
            <a:grpSpLocks/>
          </p:cNvGrpSpPr>
          <p:nvPr/>
        </p:nvGrpSpPr>
        <p:grpSpPr bwMode="auto">
          <a:xfrm>
            <a:off x="7362825" y="2857500"/>
            <a:ext cx="1317625" cy="368300"/>
            <a:chOff x="7362643" y="2856858"/>
            <a:chExt cx="1317806" cy="369332"/>
          </a:xfrm>
        </p:grpSpPr>
        <p:sp>
          <p:nvSpPr>
            <p:cNvPr id="33" name="TextBox 32"/>
            <p:cNvSpPr txBox="1"/>
            <p:nvPr/>
          </p:nvSpPr>
          <p:spPr>
            <a:xfrm>
              <a:off x="7362643" y="2856858"/>
              <a:ext cx="1317806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graphicFrame>
          <p:nvGraphicFramePr>
            <p:cNvPr id="7185" name="Object 6"/>
            <p:cNvGraphicFramePr>
              <a:graphicFrameLocks noChangeAspect="1"/>
            </p:cNvGraphicFramePr>
            <p:nvPr/>
          </p:nvGraphicFramePr>
          <p:xfrm>
            <a:off x="7426325" y="2927350"/>
            <a:ext cx="12192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2" name="Equation" r:id="rId11" imgW="1219200" imgH="228600" progId="Equation.DSMT4">
                    <p:embed/>
                  </p:oleObj>
                </mc:Choice>
                <mc:Fallback>
                  <p:oleObj name="Equation" r:id="rId11" imgW="1219200" imgH="2286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26325" y="2927350"/>
                          <a:ext cx="12192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385" name="Group 72"/>
          <p:cNvGrpSpPr>
            <a:grpSpLocks/>
          </p:cNvGrpSpPr>
          <p:nvPr/>
        </p:nvGrpSpPr>
        <p:grpSpPr bwMode="auto">
          <a:xfrm>
            <a:off x="7361238" y="5389563"/>
            <a:ext cx="1319212" cy="369887"/>
            <a:chOff x="7361238" y="5049717"/>
            <a:chExt cx="1319211" cy="369332"/>
          </a:xfrm>
        </p:grpSpPr>
        <p:sp>
          <p:nvSpPr>
            <p:cNvPr id="65" name="TextBox 64"/>
            <p:cNvSpPr txBox="1"/>
            <p:nvPr/>
          </p:nvSpPr>
          <p:spPr>
            <a:xfrm>
              <a:off x="7361238" y="5049717"/>
              <a:ext cx="1319211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endParaRPr lang="en-GB" dirty="0"/>
            </a:p>
          </p:txBody>
        </p:sp>
        <p:graphicFrame>
          <p:nvGraphicFramePr>
            <p:cNvPr id="7183" name="Object 7"/>
            <p:cNvGraphicFramePr>
              <a:graphicFrameLocks noChangeAspect="1"/>
            </p:cNvGraphicFramePr>
            <p:nvPr/>
          </p:nvGraphicFramePr>
          <p:xfrm>
            <a:off x="7445375" y="5119688"/>
            <a:ext cx="1130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3" name="Equation" r:id="rId13" imgW="1130300" imgH="228600" progId="Equation.DSMT4">
                    <p:embed/>
                  </p:oleObj>
                </mc:Choice>
                <mc:Fallback>
                  <p:oleObj name="Equation" r:id="rId13" imgW="1130300" imgH="2286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45375" y="5119688"/>
                          <a:ext cx="11303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311150" y="1127125"/>
            <a:ext cx="4827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Multiplying and dividing directed numbers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311150" y="1941513"/>
            <a:ext cx="6240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The rules for multiplying and dividing directed numbers are: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08113" y="2916238"/>
            <a:ext cx="1887537" cy="2032000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b="1" dirty="0" smtClean="0">
                <a:solidFill>
                  <a:srgbClr val="000000"/>
                </a:solidFill>
              </a:rPr>
              <a:t>Multiplication</a:t>
            </a:r>
          </a:p>
          <a:p>
            <a:pPr eaLnBrk="1" hangingPunct="1">
              <a:defRPr/>
            </a:pPr>
            <a:endParaRPr lang="en-GB" sz="12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GB" dirty="0" smtClean="0">
                <a:solidFill>
                  <a:srgbClr val="000000"/>
                </a:solidFill>
              </a:rPr>
              <a:t>+  ×  +  =  +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rgbClr val="000000"/>
                </a:solidFill>
              </a:rPr>
              <a:t>+  ×  −  =  −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rgbClr val="000000"/>
                </a:solidFill>
              </a:rPr>
              <a:t>−  ×  +  =  −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rgbClr val="000000"/>
                </a:solidFill>
              </a:rPr>
              <a:t>−  ×  −  =  +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8638" y="2916238"/>
            <a:ext cx="1912937" cy="2032000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b="1" dirty="0" smtClean="0">
                <a:solidFill>
                  <a:srgbClr val="000000"/>
                </a:solidFill>
              </a:rPr>
              <a:t>Division</a:t>
            </a:r>
          </a:p>
          <a:p>
            <a:pPr eaLnBrk="1" hangingPunct="1">
              <a:defRPr/>
            </a:pPr>
            <a:endParaRPr lang="en-GB" sz="12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GB" dirty="0" smtClean="0">
                <a:solidFill>
                  <a:srgbClr val="000000"/>
                </a:solidFill>
              </a:rPr>
              <a:t>+  ÷  +  =  +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rgbClr val="000000"/>
                </a:solidFill>
              </a:rPr>
              <a:t>+  ÷  −  =  −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rgbClr val="000000"/>
                </a:solidFill>
              </a:rPr>
              <a:t>−  ÷  +  =  −</a:t>
            </a:r>
          </a:p>
          <a:p>
            <a:pPr eaLnBrk="1" hangingPunct="1">
              <a:defRPr/>
            </a:pPr>
            <a:r>
              <a:rPr lang="en-GB" dirty="0" smtClean="0">
                <a:solidFill>
                  <a:srgbClr val="000000"/>
                </a:solidFill>
              </a:rPr>
              <a:t>−  ÷  −  =  +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09563" y="5338763"/>
            <a:ext cx="7289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/>
              <a:t>If the two signs are the same, the answer will be positive.</a:t>
            </a:r>
          </a:p>
          <a:p>
            <a:pPr eaLnBrk="1" hangingPunct="1"/>
            <a:r>
              <a:rPr lang="en-GB"/>
              <a:t>If the two signs are different, the answer will be negative.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0"/>
          <p:cNvSpPr txBox="1">
            <a:spLocks noChangeArrowheads="1"/>
          </p:cNvSpPr>
          <p:nvPr/>
        </p:nvSpPr>
        <p:spPr bwMode="auto">
          <a:xfrm>
            <a:off x="327025" y="1063625"/>
            <a:ext cx="13604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Examples</a:t>
            </a:r>
            <a:r>
              <a:rPr lang="en-GB"/>
              <a:t>  </a:t>
            </a:r>
          </a:p>
          <a:p>
            <a:pPr eaLnBrk="1" hangingPunct="1"/>
            <a:r>
              <a:rPr lang="en-GB" b="1">
                <a:solidFill>
                  <a:schemeClr val="accent1"/>
                </a:solidFill>
              </a:rPr>
              <a:t>1</a:t>
            </a:r>
            <a:r>
              <a:rPr lang="en-GB"/>
              <a:t>  Work out   </a:t>
            </a:r>
          </a:p>
        </p:txBody>
      </p:sp>
      <p:graphicFrame>
        <p:nvGraphicFramePr>
          <p:cNvPr id="9219" name="Object 2"/>
          <p:cNvGraphicFramePr>
            <a:graphicFrameLocks noChangeAspect="1"/>
          </p:cNvGraphicFramePr>
          <p:nvPr/>
        </p:nvGraphicFramePr>
        <p:xfrm>
          <a:off x="1736725" y="1419225"/>
          <a:ext cx="762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3" imgW="762000" imgH="228600" progId="Equation.DSMT4">
                  <p:embed/>
                </p:oleObj>
              </mc:Choice>
              <mc:Fallback>
                <p:oleObj name="Equation" r:id="rId3" imgW="7620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1419225"/>
                        <a:ext cx="7620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1350963" y="1874838"/>
            <a:ext cx="5586412" cy="368300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the two signs are the same so the answer is positive</a:t>
            </a:r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1535113" y="2532063"/>
            <a:ext cx="1425575" cy="392112"/>
            <a:chOff x="1535707" y="2531367"/>
            <a:chExt cx="1424717" cy="393403"/>
          </a:xfrm>
        </p:grpSpPr>
        <p:sp>
          <p:nvSpPr>
            <p:cNvPr id="76" name="Rectangle 75"/>
            <p:cNvSpPr/>
            <p:nvPr/>
          </p:nvSpPr>
          <p:spPr>
            <a:xfrm>
              <a:off x="1535707" y="2531367"/>
              <a:ext cx="1424717" cy="393403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aphicFrame>
          <p:nvGraphicFramePr>
            <p:cNvPr id="9229" name="Object 3"/>
            <p:cNvGraphicFramePr>
              <a:graphicFrameLocks noChangeAspect="1"/>
            </p:cNvGraphicFramePr>
            <p:nvPr/>
          </p:nvGraphicFramePr>
          <p:xfrm>
            <a:off x="1711325" y="2593975"/>
            <a:ext cx="11176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1" name="Equation" r:id="rId5" imgW="1117600" imgH="228600" progId="Equation.DSMT4">
                    <p:embed/>
                  </p:oleObj>
                </mc:Choice>
                <mc:Fallback>
                  <p:oleObj name="Equation" r:id="rId5" imgW="1117600" imgH="2286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1325" y="2593975"/>
                          <a:ext cx="11176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327025" y="3640138"/>
            <a:ext cx="1360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chemeClr val="accent1"/>
                </a:solidFill>
              </a:rPr>
              <a:t>2</a:t>
            </a:r>
            <a:r>
              <a:rPr lang="en-GB"/>
              <a:t>  Work out   </a:t>
            </a:r>
          </a:p>
        </p:txBody>
      </p:sp>
      <p:graphicFrame>
        <p:nvGraphicFramePr>
          <p:cNvPr id="79" name="Object 4"/>
          <p:cNvGraphicFramePr>
            <a:graphicFrameLocks noChangeAspect="1"/>
          </p:cNvGraphicFramePr>
          <p:nvPr/>
        </p:nvGraphicFramePr>
        <p:xfrm>
          <a:off x="1800225" y="3690938"/>
          <a:ext cx="635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7" imgW="635000" imgH="228600" progId="Equation.DSMT4">
                  <p:embed/>
                </p:oleObj>
              </mc:Choice>
              <mc:Fallback>
                <p:oleObj name="Equation" r:id="rId7" imgW="6350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3690938"/>
                        <a:ext cx="6350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1350963" y="4146550"/>
            <a:ext cx="5556250" cy="369888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the two signs are different so the answer is negative</a:t>
            </a:r>
          </a:p>
        </p:txBody>
      </p:sp>
      <p:grpSp>
        <p:nvGrpSpPr>
          <p:cNvPr id="3" name="Group 80"/>
          <p:cNvGrpSpPr>
            <a:grpSpLocks/>
          </p:cNvGrpSpPr>
          <p:nvPr/>
        </p:nvGrpSpPr>
        <p:grpSpPr bwMode="auto">
          <a:xfrm>
            <a:off x="1535113" y="4803775"/>
            <a:ext cx="1425575" cy="393700"/>
            <a:chOff x="1535707" y="2531367"/>
            <a:chExt cx="1424717" cy="393403"/>
          </a:xfrm>
        </p:grpSpPr>
        <p:sp>
          <p:nvSpPr>
            <p:cNvPr id="82" name="Rectangle 81"/>
            <p:cNvSpPr/>
            <p:nvPr/>
          </p:nvSpPr>
          <p:spPr>
            <a:xfrm>
              <a:off x="1535707" y="2531367"/>
              <a:ext cx="1424717" cy="393403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aphicFrame>
          <p:nvGraphicFramePr>
            <p:cNvPr id="9227" name="Object 5"/>
            <p:cNvGraphicFramePr>
              <a:graphicFrameLocks noChangeAspect="1"/>
            </p:cNvGraphicFramePr>
            <p:nvPr/>
          </p:nvGraphicFramePr>
          <p:xfrm>
            <a:off x="1641475" y="2594120"/>
            <a:ext cx="1257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3" name="Equation" r:id="rId9" imgW="1257300" imgH="228600" progId="Equation.DSMT4">
                    <p:embed/>
                  </p:oleObj>
                </mc:Choice>
                <mc:Fallback>
                  <p:oleObj name="Equation" r:id="rId9" imgW="1257300" imgH="2286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1475" y="2594120"/>
                          <a:ext cx="12573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8" grpId="0"/>
      <p:bldP spid="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0"/>
          <p:cNvSpPr txBox="1">
            <a:spLocks noChangeArrowheads="1"/>
          </p:cNvSpPr>
          <p:nvPr/>
        </p:nvSpPr>
        <p:spPr bwMode="auto">
          <a:xfrm>
            <a:off x="327025" y="1063625"/>
            <a:ext cx="13604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/>
              <a:t>Examples</a:t>
            </a:r>
            <a:r>
              <a:rPr lang="en-GB"/>
              <a:t>  </a:t>
            </a:r>
          </a:p>
          <a:p>
            <a:pPr eaLnBrk="1" hangingPunct="1"/>
            <a:r>
              <a:rPr lang="en-GB" b="1">
                <a:solidFill>
                  <a:schemeClr val="accent1"/>
                </a:solidFill>
              </a:rPr>
              <a:t>3</a:t>
            </a:r>
            <a:r>
              <a:rPr lang="en-GB"/>
              <a:t>  Work out   </a:t>
            </a:r>
          </a:p>
        </p:txBody>
      </p:sp>
      <p:graphicFrame>
        <p:nvGraphicFramePr>
          <p:cNvPr id="10243" name="Object 2"/>
          <p:cNvGraphicFramePr>
            <a:graphicFrameLocks noChangeAspect="1"/>
          </p:cNvGraphicFramePr>
          <p:nvPr/>
        </p:nvGraphicFramePr>
        <p:xfrm>
          <a:off x="1800225" y="1419225"/>
          <a:ext cx="635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3" imgW="635000" imgH="228600" progId="Equation.DSMT4">
                  <p:embed/>
                </p:oleObj>
              </mc:Choice>
              <mc:Fallback>
                <p:oleObj name="Equation" r:id="rId3" imgW="6350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1419225"/>
                        <a:ext cx="6350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1350963" y="1874838"/>
            <a:ext cx="5492750" cy="368300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the two signs are different so the answer is negative</a:t>
            </a:r>
          </a:p>
        </p:txBody>
      </p:sp>
      <p:grpSp>
        <p:nvGrpSpPr>
          <p:cNvPr id="2" name="Group 76"/>
          <p:cNvGrpSpPr>
            <a:grpSpLocks/>
          </p:cNvGrpSpPr>
          <p:nvPr/>
        </p:nvGrpSpPr>
        <p:grpSpPr bwMode="auto">
          <a:xfrm>
            <a:off x="1535113" y="2532063"/>
            <a:ext cx="1425575" cy="392112"/>
            <a:chOff x="1535707" y="2531367"/>
            <a:chExt cx="1424717" cy="393403"/>
          </a:xfrm>
        </p:grpSpPr>
        <p:sp>
          <p:nvSpPr>
            <p:cNvPr id="76" name="Rectangle 75"/>
            <p:cNvSpPr/>
            <p:nvPr/>
          </p:nvSpPr>
          <p:spPr>
            <a:xfrm>
              <a:off x="1535707" y="2531367"/>
              <a:ext cx="1424717" cy="393403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aphicFrame>
          <p:nvGraphicFramePr>
            <p:cNvPr id="10253" name="Object 3"/>
            <p:cNvGraphicFramePr>
              <a:graphicFrameLocks noChangeAspect="1"/>
            </p:cNvGraphicFramePr>
            <p:nvPr/>
          </p:nvGraphicFramePr>
          <p:xfrm>
            <a:off x="1647825" y="2593975"/>
            <a:ext cx="12446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5" name="Equation" r:id="rId5" imgW="1244600" imgH="228600" progId="Equation.DSMT4">
                    <p:embed/>
                  </p:oleObj>
                </mc:Choice>
                <mc:Fallback>
                  <p:oleObj name="Equation" r:id="rId5" imgW="1244600" imgH="2286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7825" y="2593975"/>
                          <a:ext cx="12446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327025" y="3640138"/>
            <a:ext cx="1360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GB" b="1">
                <a:solidFill>
                  <a:schemeClr val="accent1"/>
                </a:solidFill>
              </a:rPr>
              <a:t>4</a:t>
            </a:r>
            <a:r>
              <a:rPr lang="en-GB"/>
              <a:t>  Work out   </a:t>
            </a:r>
          </a:p>
        </p:txBody>
      </p:sp>
      <p:graphicFrame>
        <p:nvGraphicFramePr>
          <p:cNvPr id="79" name="Object 4"/>
          <p:cNvGraphicFramePr>
            <a:graphicFrameLocks noChangeAspect="1"/>
          </p:cNvGraphicFramePr>
          <p:nvPr/>
        </p:nvGraphicFramePr>
        <p:xfrm>
          <a:off x="1736725" y="3690938"/>
          <a:ext cx="7620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7" imgW="762000" imgH="228600" progId="Equation.DSMT4">
                  <p:embed/>
                </p:oleObj>
              </mc:Choice>
              <mc:Fallback>
                <p:oleObj name="Equation" r:id="rId7" imgW="7620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3690938"/>
                        <a:ext cx="7620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1350963" y="4146550"/>
            <a:ext cx="5521325" cy="369888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the two signs are the same so the answer is positive</a:t>
            </a:r>
          </a:p>
        </p:txBody>
      </p:sp>
      <p:grpSp>
        <p:nvGrpSpPr>
          <p:cNvPr id="3" name="Group 80"/>
          <p:cNvGrpSpPr>
            <a:grpSpLocks/>
          </p:cNvGrpSpPr>
          <p:nvPr/>
        </p:nvGrpSpPr>
        <p:grpSpPr bwMode="auto">
          <a:xfrm>
            <a:off x="1535113" y="4803775"/>
            <a:ext cx="1425575" cy="393700"/>
            <a:chOff x="1535707" y="2531367"/>
            <a:chExt cx="1424717" cy="393403"/>
          </a:xfrm>
        </p:grpSpPr>
        <p:sp>
          <p:nvSpPr>
            <p:cNvPr id="82" name="Rectangle 81"/>
            <p:cNvSpPr/>
            <p:nvPr/>
          </p:nvSpPr>
          <p:spPr>
            <a:xfrm>
              <a:off x="1535707" y="2531367"/>
              <a:ext cx="1424717" cy="393403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aphicFrame>
          <p:nvGraphicFramePr>
            <p:cNvPr id="10251" name="Object 5"/>
            <p:cNvGraphicFramePr>
              <a:graphicFrameLocks noChangeAspect="1"/>
            </p:cNvGraphicFramePr>
            <p:nvPr/>
          </p:nvGraphicFramePr>
          <p:xfrm>
            <a:off x="1641475" y="2594120"/>
            <a:ext cx="12573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7" name="Equation" r:id="rId9" imgW="1257300" imgH="228600" progId="Equation.DSMT4">
                    <p:embed/>
                  </p:oleObj>
                </mc:Choice>
                <mc:Fallback>
                  <p:oleObj name="Equation" r:id="rId9" imgW="1257300" imgH="2286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1475" y="2594120"/>
                          <a:ext cx="12573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8" grpId="0"/>
      <p:bldP spid="8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456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ＭＳ Ｐゴシック</vt:lpstr>
      <vt:lpstr>Calibri</vt:lpstr>
      <vt:lpstr>Waveform</vt:lpstr>
      <vt:lpstr>MathType 6.0 Equation</vt:lpstr>
      <vt:lpstr>DIRECTED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2011-09-01T15:19:29Z</dcterms:created>
  <dcterms:modified xsi:type="dcterms:W3CDTF">2013-03-05T07:12:56Z</dcterms:modified>
</cp:coreProperties>
</file>