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1"/>
  </p:sldMasterIdLst>
  <p:sldIdLst>
    <p:sldId id="256" r:id="rId2"/>
    <p:sldId id="260" r:id="rId3"/>
    <p:sldId id="259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5" d="100"/>
          <a:sy n="65" d="100"/>
        </p:scale>
        <p:origin x="-1536" y="-186"/>
      </p:cViewPr>
      <p:guideLst>
        <p:guide orient="horz" pos="1266"/>
        <p:guide pos="37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18" Type="http://schemas.openxmlformats.org/officeDocument/2006/relationships/image" Target="../media/image19.wmf"/><Relationship Id="rId26" Type="http://schemas.openxmlformats.org/officeDocument/2006/relationships/image" Target="../media/image27.wmf"/><Relationship Id="rId3" Type="http://schemas.openxmlformats.org/officeDocument/2006/relationships/image" Target="../media/image4.wmf"/><Relationship Id="rId21" Type="http://schemas.openxmlformats.org/officeDocument/2006/relationships/image" Target="../media/image22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17" Type="http://schemas.openxmlformats.org/officeDocument/2006/relationships/image" Target="../media/image18.wmf"/><Relationship Id="rId25" Type="http://schemas.openxmlformats.org/officeDocument/2006/relationships/image" Target="../media/image26.wmf"/><Relationship Id="rId2" Type="http://schemas.openxmlformats.org/officeDocument/2006/relationships/image" Target="../media/image3.wmf"/><Relationship Id="rId16" Type="http://schemas.openxmlformats.org/officeDocument/2006/relationships/image" Target="../media/image17.wmf"/><Relationship Id="rId20" Type="http://schemas.openxmlformats.org/officeDocument/2006/relationships/image" Target="../media/image21.wmf"/><Relationship Id="rId29" Type="http://schemas.openxmlformats.org/officeDocument/2006/relationships/image" Target="../media/image30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24" Type="http://schemas.openxmlformats.org/officeDocument/2006/relationships/image" Target="../media/image25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23" Type="http://schemas.openxmlformats.org/officeDocument/2006/relationships/image" Target="../media/image24.wmf"/><Relationship Id="rId28" Type="http://schemas.openxmlformats.org/officeDocument/2006/relationships/image" Target="../media/image29.wmf"/><Relationship Id="rId10" Type="http://schemas.openxmlformats.org/officeDocument/2006/relationships/image" Target="../media/image11.wmf"/><Relationship Id="rId19" Type="http://schemas.openxmlformats.org/officeDocument/2006/relationships/image" Target="../media/image20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Relationship Id="rId22" Type="http://schemas.openxmlformats.org/officeDocument/2006/relationships/image" Target="../media/image23.wmf"/><Relationship Id="rId27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33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image" Target="../media/image26.wmf"/><Relationship Id="rId18" Type="http://schemas.openxmlformats.org/officeDocument/2006/relationships/image" Target="../media/image23.wmf"/><Relationship Id="rId3" Type="http://schemas.openxmlformats.org/officeDocument/2006/relationships/image" Target="../media/image38.wmf"/><Relationship Id="rId21" Type="http://schemas.openxmlformats.org/officeDocument/2006/relationships/image" Target="../media/image18.wmf"/><Relationship Id="rId7" Type="http://schemas.openxmlformats.org/officeDocument/2006/relationships/image" Target="../media/image40.wmf"/><Relationship Id="rId12" Type="http://schemas.openxmlformats.org/officeDocument/2006/relationships/image" Target="../media/image44.wmf"/><Relationship Id="rId17" Type="http://schemas.openxmlformats.org/officeDocument/2006/relationships/image" Target="../media/image47.wmf"/><Relationship Id="rId25" Type="http://schemas.openxmlformats.org/officeDocument/2006/relationships/image" Target="../media/image52.wmf"/><Relationship Id="rId2" Type="http://schemas.openxmlformats.org/officeDocument/2006/relationships/image" Target="../media/image7.wmf"/><Relationship Id="rId16" Type="http://schemas.openxmlformats.org/officeDocument/2006/relationships/image" Target="../media/image46.wmf"/><Relationship Id="rId20" Type="http://schemas.openxmlformats.org/officeDocument/2006/relationships/image" Target="../media/image49.wmf"/><Relationship Id="rId1" Type="http://schemas.openxmlformats.org/officeDocument/2006/relationships/image" Target="../media/image37.wmf"/><Relationship Id="rId6" Type="http://schemas.openxmlformats.org/officeDocument/2006/relationships/image" Target="../media/image11.wmf"/><Relationship Id="rId11" Type="http://schemas.openxmlformats.org/officeDocument/2006/relationships/image" Target="../media/image43.wmf"/><Relationship Id="rId24" Type="http://schemas.openxmlformats.org/officeDocument/2006/relationships/image" Target="../media/image51.wmf"/><Relationship Id="rId5" Type="http://schemas.openxmlformats.org/officeDocument/2006/relationships/image" Target="../media/image14.wmf"/><Relationship Id="rId15" Type="http://schemas.openxmlformats.org/officeDocument/2006/relationships/image" Target="../media/image45.wmf"/><Relationship Id="rId23" Type="http://schemas.openxmlformats.org/officeDocument/2006/relationships/image" Target="../media/image50.wmf"/><Relationship Id="rId10" Type="http://schemas.openxmlformats.org/officeDocument/2006/relationships/image" Target="../media/image15.wmf"/><Relationship Id="rId19" Type="http://schemas.openxmlformats.org/officeDocument/2006/relationships/image" Target="../media/image48.wmf"/><Relationship Id="rId4" Type="http://schemas.openxmlformats.org/officeDocument/2006/relationships/image" Target="../media/image39.wmf"/><Relationship Id="rId9" Type="http://schemas.openxmlformats.org/officeDocument/2006/relationships/image" Target="../media/image42.wmf"/><Relationship Id="rId14" Type="http://schemas.openxmlformats.org/officeDocument/2006/relationships/image" Target="../media/image19.wmf"/><Relationship Id="rId22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3.wmf"/><Relationship Id="rId4" Type="http://schemas.openxmlformats.org/officeDocument/2006/relationships/image" Target="../media/image5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58.wmf"/><Relationship Id="rId1" Type="http://schemas.openxmlformats.org/officeDocument/2006/relationships/image" Target="../media/image5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AC33F6-5242-4887-92B3-1E0F1E07FDD1}" type="datetime1">
              <a:rPr lang="en-US" smtClean="0"/>
              <a:pPr>
                <a:defRPr/>
              </a:pPr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9E8358-4EF7-49D3-9048-4D6B25E62D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08DAB2-EC13-47CA-A404-2F748E8AC4A7}" type="datetime1">
              <a:rPr lang="en-US" smtClean="0"/>
              <a:pPr>
                <a:defRPr/>
              </a:pPr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C4DE6F-4709-464F-A727-B07378F267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83EC0D-630A-4B9C-ADD3-12155D22B7F0}" type="datetime1">
              <a:rPr lang="en-US" smtClean="0"/>
              <a:pPr>
                <a:defRPr/>
              </a:pPr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9026E-68B8-4E31-BAB7-572CB3D9DA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D0A107-474E-4554-AECE-34FA4CC7D2FF}" type="datetime1">
              <a:rPr lang="en-US" smtClean="0"/>
              <a:pPr>
                <a:defRPr/>
              </a:pPr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5EB9A-7CB6-4AC2-989C-B6646BB61D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C24E74-AF03-4B2B-8894-424F74EEB9DF}" type="datetime1">
              <a:rPr lang="en-US" smtClean="0"/>
              <a:pPr>
                <a:defRPr/>
              </a:pPr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D72968-CD11-46A1-96B9-86AC761BC2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8D453B-E9CE-4455-AFA6-8EFBDD31CE58}" type="datetime1">
              <a:rPr lang="en-US" smtClean="0"/>
              <a:pPr>
                <a:defRPr/>
              </a:pPr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ACDFC6-9EDA-4359-B8E5-EDDAF55D64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FF1BCC-8BB4-4DE7-BE18-51C9A55F3827}" type="datetime1">
              <a:rPr lang="en-US" smtClean="0"/>
              <a:pPr>
                <a:defRPr/>
              </a:pPr>
              <a:t>4/11/2013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0FEB25-8031-4571-9554-08AD86E550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2E45C8-FC9B-4F2F-9ACC-94A276FB0340}" type="datetime1">
              <a:rPr lang="en-US" smtClean="0"/>
              <a:pPr>
                <a:defRPr/>
              </a:pPr>
              <a:t>4/11/2013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507EB-95C1-40B7-9F0C-A8D94BD49D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779C70-9C5C-49A2-9001-5FBCED123BC0}" type="datetime1">
              <a:rPr lang="en-US" smtClean="0"/>
              <a:pPr>
                <a:defRPr/>
              </a:pPr>
              <a:t>4/11/2013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8BA0A6-DCFE-4E58-85F1-115397C4A5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051433-D51F-461A-814C-2763517CE604}" type="datetime1">
              <a:rPr lang="en-US" smtClean="0"/>
              <a:pPr>
                <a:defRPr/>
              </a:pPr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62A9C4-D270-41EE-917C-4DFF50504B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EE2729-52A4-4617-943B-0A05FBD13C45}" type="datetime1">
              <a:rPr lang="en-US" smtClean="0"/>
              <a:pPr>
                <a:defRPr/>
              </a:pPr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D3399-9456-4FB8-B394-5DB673CD8F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89D0E82-2E83-4390-840D-5EB0368A3243}" type="datetime1">
              <a:rPr lang="en-US" smtClean="0"/>
              <a:pPr>
                <a:defRPr/>
              </a:pPr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B0CD7CD-4E6B-4EAB-917F-9290C62B4F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26" Type="http://schemas.openxmlformats.org/officeDocument/2006/relationships/image" Target="../media/image13.wmf"/><Relationship Id="rId39" Type="http://schemas.openxmlformats.org/officeDocument/2006/relationships/oleObject" Target="../embeddings/oleObject19.bin"/><Relationship Id="rId21" Type="http://schemas.openxmlformats.org/officeDocument/2006/relationships/oleObject" Target="../embeddings/oleObject10.bin"/><Relationship Id="rId34" Type="http://schemas.openxmlformats.org/officeDocument/2006/relationships/image" Target="../media/image17.wmf"/><Relationship Id="rId42" Type="http://schemas.openxmlformats.org/officeDocument/2006/relationships/image" Target="../media/image21.wmf"/><Relationship Id="rId47" Type="http://schemas.openxmlformats.org/officeDocument/2006/relationships/oleObject" Target="../embeddings/oleObject23.bin"/><Relationship Id="rId50" Type="http://schemas.openxmlformats.org/officeDocument/2006/relationships/image" Target="../media/image25.wmf"/><Relationship Id="rId55" Type="http://schemas.openxmlformats.org/officeDocument/2006/relationships/oleObject" Target="../embeddings/oleObject27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33" Type="http://schemas.openxmlformats.org/officeDocument/2006/relationships/oleObject" Target="../embeddings/oleObject16.bin"/><Relationship Id="rId38" Type="http://schemas.openxmlformats.org/officeDocument/2006/relationships/image" Target="../media/image19.wmf"/><Relationship Id="rId46" Type="http://schemas.openxmlformats.org/officeDocument/2006/relationships/image" Target="../media/image23.wmf"/><Relationship Id="rId59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29" Type="http://schemas.openxmlformats.org/officeDocument/2006/relationships/oleObject" Target="../embeddings/oleObject14.bin"/><Relationship Id="rId41" Type="http://schemas.openxmlformats.org/officeDocument/2006/relationships/oleObject" Target="../embeddings/oleObject20.bin"/><Relationship Id="rId54" Type="http://schemas.openxmlformats.org/officeDocument/2006/relationships/image" Target="../media/image2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2.wmf"/><Relationship Id="rId32" Type="http://schemas.openxmlformats.org/officeDocument/2006/relationships/image" Target="../media/image16.wmf"/><Relationship Id="rId37" Type="http://schemas.openxmlformats.org/officeDocument/2006/relationships/oleObject" Target="../embeddings/oleObject18.bin"/><Relationship Id="rId40" Type="http://schemas.openxmlformats.org/officeDocument/2006/relationships/image" Target="../media/image20.wmf"/><Relationship Id="rId45" Type="http://schemas.openxmlformats.org/officeDocument/2006/relationships/oleObject" Target="../embeddings/oleObject22.bin"/><Relationship Id="rId53" Type="http://schemas.openxmlformats.org/officeDocument/2006/relationships/oleObject" Target="../embeddings/oleObject26.bin"/><Relationship Id="rId58" Type="http://schemas.openxmlformats.org/officeDocument/2006/relationships/image" Target="../media/image29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4.wmf"/><Relationship Id="rId36" Type="http://schemas.openxmlformats.org/officeDocument/2006/relationships/image" Target="../media/image18.wmf"/><Relationship Id="rId49" Type="http://schemas.openxmlformats.org/officeDocument/2006/relationships/oleObject" Target="../embeddings/oleObject24.bin"/><Relationship Id="rId57" Type="http://schemas.openxmlformats.org/officeDocument/2006/relationships/oleObject" Target="../embeddings/oleObject28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31" Type="http://schemas.openxmlformats.org/officeDocument/2006/relationships/oleObject" Target="../embeddings/oleObject15.bin"/><Relationship Id="rId44" Type="http://schemas.openxmlformats.org/officeDocument/2006/relationships/image" Target="../media/image22.wmf"/><Relationship Id="rId52" Type="http://schemas.openxmlformats.org/officeDocument/2006/relationships/image" Target="../media/image26.wmf"/><Relationship Id="rId60" Type="http://schemas.openxmlformats.org/officeDocument/2006/relationships/image" Target="../media/image30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5.wmf"/><Relationship Id="rId35" Type="http://schemas.openxmlformats.org/officeDocument/2006/relationships/oleObject" Target="../embeddings/oleObject17.bin"/><Relationship Id="rId43" Type="http://schemas.openxmlformats.org/officeDocument/2006/relationships/oleObject" Target="../embeddings/oleObject21.bin"/><Relationship Id="rId48" Type="http://schemas.openxmlformats.org/officeDocument/2006/relationships/image" Target="../media/image24.wmf"/><Relationship Id="rId56" Type="http://schemas.openxmlformats.org/officeDocument/2006/relationships/image" Target="../media/image28.wmf"/><Relationship Id="rId8" Type="http://schemas.openxmlformats.org/officeDocument/2006/relationships/image" Target="../media/image4.wmf"/><Relationship Id="rId51" Type="http://schemas.openxmlformats.org/officeDocument/2006/relationships/oleObject" Target="../embeddings/oleObject25.bin"/><Relationship Id="rId3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3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image" Target="../media/image32.png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34.wmf"/><Relationship Id="rId5" Type="http://schemas.openxmlformats.org/officeDocument/2006/relationships/image" Target="../media/image31.wmf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31.bin"/><Relationship Id="rId9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image" Target="../media/image32.png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6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35.bin"/><Relationship Id="rId9" Type="http://schemas.openxmlformats.org/officeDocument/2006/relationships/image" Target="../media/image36.wmf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43.bin"/><Relationship Id="rId18" Type="http://schemas.openxmlformats.org/officeDocument/2006/relationships/image" Target="../media/image41.wmf"/><Relationship Id="rId26" Type="http://schemas.openxmlformats.org/officeDocument/2006/relationships/image" Target="../media/image44.wmf"/><Relationship Id="rId39" Type="http://schemas.openxmlformats.org/officeDocument/2006/relationships/oleObject" Target="../embeddings/oleObject56.bin"/><Relationship Id="rId3" Type="http://schemas.openxmlformats.org/officeDocument/2006/relationships/oleObject" Target="../embeddings/oleObject38.bin"/><Relationship Id="rId21" Type="http://schemas.openxmlformats.org/officeDocument/2006/relationships/oleObject" Target="../embeddings/oleObject47.bin"/><Relationship Id="rId34" Type="http://schemas.openxmlformats.org/officeDocument/2006/relationships/image" Target="../media/image46.wmf"/><Relationship Id="rId42" Type="http://schemas.openxmlformats.org/officeDocument/2006/relationships/image" Target="../media/image49.wmf"/><Relationship Id="rId47" Type="http://schemas.openxmlformats.org/officeDocument/2006/relationships/oleObject" Target="../embeddings/oleObject60.bin"/><Relationship Id="rId50" Type="http://schemas.openxmlformats.org/officeDocument/2006/relationships/image" Target="../media/image51.wmf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45.bin"/><Relationship Id="rId25" Type="http://schemas.openxmlformats.org/officeDocument/2006/relationships/oleObject" Target="../embeddings/oleObject49.bin"/><Relationship Id="rId33" Type="http://schemas.openxmlformats.org/officeDocument/2006/relationships/oleObject" Target="../embeddings/oleObject53.bin"/><Relationship Id="rId38" Type="http://schemas.openxmlformats.org/officeDocument/2006/relationships/image" Target="../media/image23.wmf"/><Relationship Id="rId46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0.wmf"/><Relationship Id="rId20" Type="http://schemas.openxmlformats.org/officeDocument/2006/relationships/image" Target="../media/image42.wmf"/><Relationship Id="rId29" Type="http://schemas.openxmlformats.org/officeDocument/2006/relationships/oleObject" Target="../embeddings/oleObject51.bin"/><Relationship Id="rId41" Type="http://schemas.openxmlformats.org/officeDocument/2006/relationships/oleObject" Target="../embeddings/oleObject57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42.bin"/><Relationship Id="rId24" Type="http://schemas.openxmlformats.org/officeDocument/2006/relationships/image" Target="../media/image43.wmf"/><Relationship Id="rId32" Type="http://schemas.openxmlformats.org/officeDocument/2006/relationships/image" Target="../media/image45.wmf"/><Relationship Id="rId37" Type="http://schemas.openxmlformats.org/officeDocument/2006/relationships/oleObject" Target="../embeddings/oleObject55.bin"/><Relationship Id="rId40" Type="http://schemas.openxmlformats.org/officeDocument/2006/relationships/image" Target="../media/image48.wmf"/><Relationship Id="rId45" Type="http://schemas.openxmlformats.org/officeDocument/2006/relationships/oleObject" Target="../embeddings/oleObject59.bin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4.bin"/><Relationship Id="rId23" Type="http://schemas.openxmlformats.org/officeDocument/2006/relationships/oleObject" Target="../embeddings/oleObject48.bin"/><Relationship Id="rId28" Type="http://schemas.openxmlformats.org/officeDocument/2006/relationships/image" Target="../media/image26.wmf"/><Relationship Id="rId36" Type="http://schemas.openxmlformats.org/officeDocument/2006/relationships/image" Target="../media/image47.wmf"/><Relationship Id="rId49" Type="http://schemas.openxmlformats.org/officeDocument/2006/relationships/oleObject" Target="../embeddings/oleObject61.bin"/><Relationship Id="rId10" Type="http://schemas.openxmlformats.org/officeDocument/2006/relationships/image" Target="../media/image39.wmf"/><Relationship Id="rId19" Type="http://schemas.openxmlformats.org/officeDocument/2006/relationships/oleObject" Target="../embeddings/oleObject46.bin"/><Relationship Id="rId31" Type="http://schemas.openxmlformats.org/officeDocument/2006/relationships/oleObject" Target="../embeddings/oleObject52.bin"/><Relationship Id="rId44" Type="http://schemas.openxmlformats.org/officeDocument/2006/relationships/image" Target="../media/image18.wmf"/><Relationship Id="rId52" Type="http://schemas.openxmlformats.org/officeDocument/2006/relationships/image" Target="../media/image52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11.wmf"/><Relationship Id="rId22" Type="http://schemas.openxmlformats.org/officeDocument/2006/relationships/image" Target="../media/image15.wmf"/><Relationship Id="rId27" Type="http://schemas.openxmlformats.org/officeDocument/2006/relationships/oleObject" Target="../embeddings/oleObject50.bin"/><Relationship Id="rId30" Type="http://schemas.openxmlformats.org/officeDocument/2006/relationships/image" Target="../media/image19.wmf"/><Relationship Id="rId35" Type="http://schemas.openxmlformats.org/officeDocument/2006/relationships/oleObject" Target="../embeddings/oleObject54.bin"/><Relationship Id="rId43" Type="http://schemas.openxmlformats.org/officeDocument/2006/relationships/oleObject" Target="../embeddings/oleObject58.bin"/><Relationship Id="rId48" Type="http://schemas.openxmlformats.org/officeDocument/2006/relationships/image" Target="../media/image50.wmf"/><Relationship Id="rId8" Type="http://schemas.openxmlformats.org/officeDocument/2006/relationships/image" Target="../media/image38.wmf"/><Relationship Id="rId51" Type="http://schemas.openxmlformats.org/officeDocument/2006/relationships/oleObject" Target="../embeddings/oleObject6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53.wmf"/><Relationship Id="rId4" Type="http://schemas.openxmlformats.org/officeDocument/2006/relationships/oleObject" Target="../embeddings/oleObject6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3" Type="http://schemas.openxmlformats.org/officeDocument/2006/relationships/image" Target="../media/image54.png"/><Relationship Id="rId7" Type="http://schemas.openxmlformats.org/officeDocument/2006/relationships/image" Target="../media/image5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65.bin"/><Relationship Id="rId11" Type="http://schemas.openxmlformats.org/officeDocument/2006/relationships/image" Target="../media/image57.wmf"/><Relationship Id="rId5" Type="http://schemas.openxmlformats.org/officeDocument/2006/relationships/image" Target="../media/image53.wmf"/><Relationship Id="rId10" Type="http://schemas.openxmlformats.org/officeDocument/2006/relationships/oleObject" Target="../embeddings/oleObject67.bin"/><Relationship Id="rId4" Type="http://schemas.openxmlformats.org/officeDocument/2006/relationships/oleObject" Target="../embeddings/oleObject64.bin"/><Relationship Id="rId9" Type="http://schemas.openxmlformats.org/officeDocument/2006/relationships/image" Target="../media/image5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3" Type="http://schemas.openxmlformats.org/officeDocument/2006/relationships/image" Target="../media/image54.png"/><Relationship Id="rId7" Type="http://schemas.openxmlformats.org/officeDocument/2006/relationships/image" Target="../media/image5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69.bin"/><Relationship Id="rId5" Type="http://schemas.openxmlformats.org/officeDocument/2006/relationships/image" Target="../media/image53.wmf"/><Relationship Id="rId4" Type="http://schemas.openxmlformats.org/officeDocument/2006/relationships/oleObject" Target="../embeddings/oleObject68.bin"/><Relationship Id="rId9" Type="http://schemas.openxmlformats.org/officeDocument/2006/relationships/image" Target="../media/image2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CUBIC GRAPHS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4"/>
          <p:cNvSpPr txBox="1">
            <a:spLocks noChangeArrowheads="1"/>
          </p:cNvSpPr>
          <p:nvPr/>
        </p:nvSpPr>
        <p:spPr bwMode="auto">
          <a:xfrm>
            <a:off x="455613" y="1282700"/>
            <a:ext cx="7610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b="1">
                <a:solidFill>
                  <a:srgbClr val="85C2FF"/>
                </a:solidFill>
              </a:rPr>
              <a:t>1</a:t>
            </a:r>
            <a:r>
              <a:rPr lang="en-US"/>
              <a:t>  </a:t>
            </a:r>
            <a:r>
              <a:rPr lang="en-US" b="1">
                <a:solidFill>
                  <a:srgbClr val="85C2FF"/>
                </a:solidFill>
              </a:rPr>
              <a:t>a</a:t>
            </a:r>
            <a:r>
              <a:rPr lang="en-US"/>
              <a:t>  Draw the graph of </a:t>
            </a:r>
            <a:r>
              <a:rPr lang="en-US" i="1">
                <a:cs typeface="Times New Roman" charset="0"/>
              </a:rPr>
              <a:t>y</a:t>
            </a:r>
            <a:r>
              <a:rPr lang="en-US"/>
              <a:t> = </a:t>
            </a:r>
            <a:r>
              <a:rPr lang="en-US" i="1">
                <a:cs typeface="Times New Roman" charset="0"/>
              </a:rPr>
              <a:t>x</a:t>
            </a:r>
            <a:r>
              <a:rPr lang="en-US" baseline="30000"/>
              <a:t>3</a:t>
            </a:r>
            <a:r>
              <a:rPr lang="en-US"/>
              <a:t> – 5</a:t>
            </a:r>
            <a:r>
              <a:rPr lang="en-US" i="1">
                <a:cs typeface="Times New Roman" charset="0"/>
              </a:rPr>
              <a:t>x</a:t>
            </a:r>
            <a:r>
              <a:rPr lang="en-US"/>
              <a:t> + 2 in the range </a:t>
            </a:r>
          </a:p>
        </p:txBody>
      </p:sp>
      <p:graphicFrame>
        <p:nvGraphicFramePr>
          <p:cNvPr id="3075" name="Object 2"/>
          <p:cNvGraphicFramePr>
            <a:graphicFrameLocks noChangeAspect="1"/>
          </p:cNvGraphicFramePr>
          <p:nvPr/>
        </p:nvGraphicFramePr>
        <p:xfrm>
          <a:off x="5834063" y="1371600"/>
          <a:ext cx="10541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3" imgW="1054100" imgH="228600" progId="Equation.DSMT4">
                  <p:embed/>
                </p:oleObj>
              </mc:Choice>
              <mc:Fallback>
                <p:oleObj name="Equation" r:id="rId3" imgW="10541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4063" y="1371600"/>
                        <a:ext cx="10541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3"/>
          <p:cNvGraphicFramePr>
            <a:graphicFrameLocks noChangeAspect="1"/>
          </p:cNvGraphicFramePr>
          <p:nvPr/>
        </p:nvGraphicFramePr>
        <p:xfrm>
          <a:off x="1054100" y="2316163"/>
          <a:ext cx="6985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Equation" r:id="rId5" imgW="698500" imgH="266700" progId="Equation.DSMT4">
                  <p:embed/>
                </p:oleObj>
              </mc:Choice>
              <mc:Fallback>
                <p:oleObj name="Equation" r:id="rId5" imgW="698500" imgH="2667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4100" y="2316163"/>
                        <a:ext cx="6985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4"/>
          <p:cNvGraphicFramePr>
            <a:graphicFrameLocks noChangeAspect="1"/>
          </p:cNvGraphicFramePr>
          <p:nvPr/>
        </p:nvGraphicFramePr>
        <p:xfrm>
          <a:off x="2263775" y="2216150"/>
          <a:ext cx="2247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Equation" r:id="rId7" imgW="2247900" imgH="393700" progId="Equation.DSMT4">
                  <p:embed/>
                </p:oleObj>
              </mc:Choice>
              <mc:Fallback>
                <p:oleObj name="Equation" r:id="rId7" imgW="2247900" imgH="3937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3775" y="2216150"/>
                        <a:ext cx="22479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5"/>
          <p:cNvGraphicFramePr>
            <a:graphicFrameLocks noChangeAspect="1"/>
          </p:cNvGraphicFramePr>
          <p:nvPr/>
        </p:nvGraphicFramePr>
        <p:xfrm>
          <a:off x="4530725" y="2311400"/>
          <a:ext cx="13970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Equation" r:id="rId9" imgW="1397000" imgH="228600" progId="Equation.DSMT4">
                  <p:embed/>
                </p:oleObj>
              </mc:Choice>
              <mc:Fallback>
                <p:oleObj name="Equation" r:id="rId9" imgW="139700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0725" y="2311400"/>
                        <a:ext cx="13970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6"/>
          <p:cNvGraphicFramePr>
            <a:graphicFrameLocks noChangeAspect="1"/>
          </p:cNvGraphicFramePr>
          <p:nvPr/>
        </p:nvGraphicFramePr>
        <p:xfrm>
          <a:off x="5970588" y="2311400"/>
          <a:ext cx="609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Equation" r:id="rId11" imgW="609600" imgH="228600" progId="Equation.DSMT4">
                  <p:embed/>
                </p:oleObj>
              </mc:Choice>
              <mc:Fallback>
                <p:oleObj name="Equation" r:id="rId11" imgW="60960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0588" y="2311400"/>
                        <a:ext cx="609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1060450" y="2913063"/>
          <a:ext cx="6985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Equation" r:id="rId13" imgW="698500" imgH="266700" progId="Equation.DSMT4">
                  <p:embed/>
                </p:oleObj>
              </mc:Choice>
              <mc:Fallback>
                <p:oleObj name="Equation" r:id="rId13" imgW="698500" imgH="2667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0450" y="2913063"/>
                        <a:ext cx="6985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0" name="Object 8"/>
          <p:cNvGraphicFramePr>
            <a:graphicFrameLocks noChangeAspect="1"/>
          </p:cNvGraphicFramePr>
          <p:nvPr/>
        </p:nvGraphicFramePr>
        <p:xfrm>
          <a:off x="2263775" y="2811463"/>
          <a:ext cx="2247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Equation" r:id="rId15" imgW="2247900" imgH="393700" progId="Equation.DSMT4">
                  <p:embed/>
                </p:oleObj>
              </mc:Choice>
              <mc:Fallback>
                <p:oleObj name="Equation" r:id="rId15" imgW="2247900" imgH="3937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3775" y="2811463"/>
                        <a:ext cx="22479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1" name="Object 9"/>
          <p:cNvGraphicFramePr>
            <a:graphicFrameLocks noChangeAspect="1"/>
          </p:cNvGraphicFramePr>
          <p:nvPr/>
        </p:nvGraphicFramePr>
        <p:xfrm>
          <a:off x="4543425" y="2908300"/>
          <a:ext cx="12700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Equation" r:id="rId17" imgW="1270000" imgH="228600" progId="Equation.DSMT4">
                  <p:embed/>
                </p:oleObj>
              </mc:Choice>
              <mc:Fallback>
                <p:oleObj name="Equation" r:id="rId17" imgW="127000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3425" y="2908300"/>
                        <a:ext cx="12700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2" name="Object 10"/>
          <p:cNvGraphicFramePr>
            <a:graphicFrameLocks noChangeAspect="1"/>
          </p:cNvGraphicFramePr>
          <p:nvPr/>
        </p:nvGraphicFramePr>
        <p:xfrm>
          <a:off x="5976938" y="2908300"/>
          <a:ext cx="355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Equation" r:id="rId19" imgW="355600" imgH="228600" progId="Equation.DSMT4">
                  <p:embed/>
                </p:oleObj>
              </mc:Choice>
              <mc:Fallback>
                <p:oleObj name="Equation" r:id="rId19" imgW="355600" imgH="228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6938" y="2908300"/>
                        <a:ext cx="355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3" name="Object 11"/>
          <p:cNvGraphicFramePr>
            <a:graphicFrameLocks noChangeAspect="1"/>
          </p:cNvGraphicFramePr>
          <p:nvPr/>
        </p:nvGraphicFramePr>
        <p:xfrm>
          <a:off x="1063625" y="3487738"/>
          <a:ext cx="6604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Equation" r:id="rId21" imgW="660400" imgH="266700" progId="Equation.DSMT4">
                  <p:embed/>
                </p:oleObj>
              </mc:Choice>
              <mc:Fallback>
                <p:oleObj name="Equation" r:id="rId21" imgW="660400" imgH="2667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3625" y="3487738"/>
                        <a:ext cx="6604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4" name="Object 12"/>
          <p:cNvGraphicFramePr>
            <a:graphicFrameLocks noChangeAspect="1"/>
          </p:cNvGraphicFramePr>
          <p:nvPr/>
        </p:nvGraphicFramePr>
        <p:xfrm>
          <a:off x="2282825" y="3386138"/>
          <a:ext cx="2184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Equation" r:id="rId23" imgW="2184400" imgH="393700" progId="Equation.DSMT4">
                  <p:embed/>
                </p:oleObj>
              </mc:Choice>
              <mc:Fallback>
                <p:oleObj name="Equation" r:id="rId23" imgW="2184400" imgH="3937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2825" y="3386138"/>
                        <a:ext cx="21844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5" name="Object 13"/>
          <p:cNvGraphicFramePr>
            <a:graphicFrameLocks noChangeAspect="1"/>
          </p:cNvGraphicFramePr>
          <p:nvPr/>
        </p:nvGraphicFramePr>
        <p:xfrm>
          <a:off x="4546600" y="3482975"/>
          <a:ext cx="11303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Equation" r:id="rId25" imgW="1130300" imgH="228600" progId="Equation.DSMT4">
                  <p:embed/>
                </p:oleObj>
              </mc:Choice>
              <mc:Fallback>
                <p:oleObj name="Equation" r:id="rId25" imgW="1130300" imgH="228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6600" y="3482975"/>
                        <a:ext cx="11303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6" name="Object 14"/>
          <p:cNvGraphicFramePr>
            <a:graphicFrameLocks noChangeAspect="1"/>
          </p:cNvGraphicFramePr>
          <p:nvPr/>
        </p:nvGraphicFramePr>
        <p:xfrm>
          <a:off x="5976938" y="3482975"/>
          <a:ext cx="355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Equation" r:id="rId27" imgW="355600" imgH="228600" progId="Equation.DSMT4">
                  <p:embed/>
                </p:oleObj>
              </mc:Choice>
              <mc:Fallback>
                <p:oleObj name="Equation" r:id="rId27" imgW="355600" imgH="228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6938" y="3482975"/>
                        <a:ext cx="355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7" name="Object 15"/>
          <p:cNvGraphicFramePr>
            <a:graphicFrameLocks noChangeAspect="1"/>
          </p:cNvGraphicFramePr>
          <p:nvPr/>
        </p:nvGraphicFramePr>
        <p:xfrm>
          <a:off x="1060450" y="4081463"/>
          <a:ext cx="5715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Equation" r:id="rId29" imgW="571500" imgH="266700" progId="Equation.DSMT4">
                  <p:embed/>
                </p:oleObj>
              </mc:Choice>
              <mc:Fallback>
                <p:oleObj name="Equation" r:id="rId29" imgW="571500" imgH="2667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0450" y="4081463"/>
                        <a:ext cx="5715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8" name="Object 16"/>
          <p:cNvGraphicFramePr>
            <a:graphicFrameLocks noChangeAspect="1"/>
          </p:cNvGraphicFramePr>
          <p:nvPr/>
        </p:nvGraphicFramePr>
        <p:xfrm>
          <a:off x="2276475" y="3979863"/>
          <a:ext cx="1981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Equation" r:id="rId31" imgW="1981200" imgH="393700" progId="Equation.DSMT4">
                  <p:embed/>
                </p:oleObj>
              </mc:Choice>
              <mc:Fallback>
                <p:oleObj name="Equation" r:id="rId31" imgW="1981200" imgH="3937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6475" y="3979863"/>
                        <a:ext cx="19812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9" name="Object 17"/>
          <p:cNvGraphicFramePr>
            <a:graphicFrameLocks noChangeAspect="1"/>
          </p:cNvGraphicFramePr>
          <p:nvPr/>
        </p:nvGraphicFramePr>
        <p:xfrm>
          <a:off x="4543425" y="4076700"/>
          <a:ext cx="10414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Equation" r:id="rId33" imgW="1041400" imgH="228600" progId="Equation.DSMT4">
                  <p:embed/>
                </p:oleObj>
              </mc:Choice>
              <mc:Fallback>
                <p:oleObj name="Equation" r:id="rId33" imgW="1041400" imgH="2286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3425" y="4076700"/>
                        <a:ext cx="10414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90" name="Object 18"/>
          <p:cNvGraphicFramePr>
            <a:graphicFrameLocks noChangeAspect="1"/>
          </p:cNvGraphicFramePr>
          <p:nvPr/>
        </p:nvGraphicFramePr>
        <p:xfrm>
          <a:off x="5981700" y="4076700"/>
          <a:ext cx="355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Equation" r:id="rId35" imgW="355600" imgH="228600" progId="Equation.DSMT4">
                  <p:embed/>
                </p:oleObj>
              </mc:Choice>
              <mc:Fallback>
                <p:oleObj name="Equation" r:id="rId35" imgW="355600" imgH="2286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1700" y="4076700"/>
                        <a:ext cx="355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91" name="Object 19"/>
          <p:cNvGraphicFramePr>
            <a:graphicFrameLocks noChangeAspect="1"/>
          </p:cNvGraphicFramePr>
          <p:nvPr/>
        </p:nvGraphicFramePr>
        <p:xfrm>
          <a:off x="1068388" y="4668838"/>
          <a:ext cx="5207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Equation" r:id="rId37" imgW="520700" imgH="266700" progId="Equation.DSMT4">
                  <p:embed/>
                </p:oleObj>
              </mc:Choice>
              <mc:Fallback>
                <p:oleObj name="Equation" r:id="rId37" imgW="520700" imgH="2667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388" y="4668838"/>
                        <a:ext cx="5207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92" name="Object 20"/>
          <p:cNvGraphicFramePr>
            <a:graphicFrameLocks noChangeAspect="1"/>
          </p:cNvGraphicFramePr>
          <p:nvPr/>
        </p:nvGraphicFramePr>
        <p:xfrm>
          <a:off x="2286000" y="4567238"/>
          <a:ext cx="1892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Equation" r:id="rId39" imgW="1892300" imgH="393700" progId="Equation.DSMT4">
                  <p:embed/>
                </p:oleObj>
              </mc:Choice>
              <mc:Fallback>
                <p:oleObj name="Equation" r:id="rId39" imgW="1892300" imgH="3937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567238"/>
                        <a:ext cx="18923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93" name="Object 21"/>
          <p:cNvGraphicFramePr>
            <a:graphicFrameLocks noChangeAspect="1"/>
          </p:cNvGraphicFramePr>
          <p:nvPr/>
        </p:nvGraphicFramePr>
        <p:xfrm>
          <a:off x="4546600" y="4664075"/>
          <a:ext cx="990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Equation" r:id="rId41" imgW="990600" imgH="228600" progId="Equation.DSMT4">
                  <p:embed/>
                </p:oleObj>
              </mc:Choice>
              <mc:Fallback>
                <p:oleObj name="Equation" r:id="rId41" imgW="990600" imgH="2286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6600" y="4664075"/>
                        <a:ext cx="990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94" name="Object 22"/>
          <p:cNvGraphicFramePr>
            <a:graphicFrameLocks noChangeAspect="1"/>
          </p:cNvGraphicFramePr>
          <p:nvPr/>
        </p:nvGraphicFramePr>
        <p:xfrm>
          <a:off x="5973763" y="4664075"/>
          <a:ext cx="4699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Equation" r:id="rId43" imgW="469900" imgH="228600" progId="Equation.DSMT4">
                  <p:embed/>
                </p:oleObj>
              </mc:Choice>
              <mc:Fallback>
                <p:oleObj name="Equation" r:id="rId43" imgW="469900" imgH="2286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3763" y="4664075"/>
                        <a:ext cx="4699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95" name="Object 23"/>
          <p:cNvGraphicFramePr>
            <a:graphicFrameLocks noChangeAspect="1"/>
          </p:cNvGraphicFramePr>
          <p:nvPr/>
        </p:nvGraphicFramePr>
        <p:xfrm>
          <a:off x="1062038" y="5262563"/>
          <a:ext cx="5715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Equation" r:id="rId45" imgW="571500" imgH="266700" progId="Equation.DSMT4">
                  <p:embed/>
                </p:oleObj>
              </mc:Choice>
              <mc:Fallback>
                <p:oleObj name="Equation" r:id="rId45" imgW="571500" imgH="2667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2038" y="5262563"/>
                        <a:ext cx="5715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96" name="Object 24"/>
          <p:cNvGraphicFramePr>
            <a:graphicFrameLocks noChangeAspect="1"/>
          </p:cNvGraphicFramePr>
          <p:nvPr/>
        </p:nvGraphicFramePr>
        <p:xfrm>
          <a:off x="2284413" y="5160963"/>
          <a:ext cx="1981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Equation" r:id="rId47" imgW="1981200" imgH="393700" progId="Equation.DSMT4">
                  <p:embed/>
                </p:oleObj>
              </mc:Choice>
              <mc:Fallback>
                <p:oleObj name="Equation" r:id="rId47" imgW="1981200" imgH="3937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4413" y="5160963"/>
                        <a:ext cx="19812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97" name="Object 25"/>
          <p:cNvGraphicFramePr>
            <a:graphicFrameLocks noChangeAspect="1"/>
          </p:cNvGraphicFramePr>
          <p:nvPr/>
        </p:nvGraphicFramePr>
        <p:xfrm>
          <a:off x="4543425" y="5257800"/>
          <a:ext cx="11430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Equation" r:id="rId49" imgW="1143000" imgH="228600" progId="Equation.DSMT4">
                  <p:embed/>
                </p:oleObj>
              </mc:Choice>
              <mc:Fallback>
                <p:oleObj name="Equation" r:id="rId49" imgW="1143000" imgH="2286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3425" y="5257800"/>
                        <a:ext cx="11430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98" name="Object 26"/>
          <p:cNvGraphicFramePr>
            <a:graphicFrameLocks noChangeAspect="1"/>
          </p:cNvGraphicFramePr>
          <p:nvPr/>
        </p:nvGraphicFramePr>
        <p:xfrm>
          <a:off x="5976938" y="5257800"/>
          <a:ext cx="355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Equation" r:id="rId51" imgW="355600" imgH="228600" progId="Equation.DSMT4">
                  <p:embed/>
                </p:oleObj>
              </mc:Choice>
              <mc:Fallback>
                <p:oleObj name="Equation" r:id="rId51" imgW="355600" imgH="22860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6938" y="5257800"/>
                        <a:ext cx="355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99" name="Object 27"/>
          <p:cNvGraphicFramePr>
            <a:graphicFrameLocks noChangeAspect="1"/>
          </p:cNvGraphicFramePr>
          <p:nvPr/>
        </p:nvGraphicFramePr>
        <p:xfrm>
          <a:off x="1054100" y="5859463"/>
          <a:ext cx="5715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Equation" r:id="rId53" imgW="571500" imgH="266700" progId="Equation.DSMT4">
                  <p:embed/>
                </p:oleObj>
              </mc:Choice>
              <mc:Fallback>
                <p:oleObj name="Equation" r:id="rId53" imgW="571500" imgH="26670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4100" y="5859463"/>
                        <a:ext cx="5715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00" name="Object 28"/>
          <p:cNvGraphicFramePr>
            <a:graphicFrameLocks noChangeAspect="1"/>
          </p:cNvGraphicFramePr>
          <p:nvPr/>
        </p:nvGraphicFramePr>
        <p:xfrm>
          <a:off x="2274888" y="5757863"/>
          <a:ext cx="1981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Equation" r:id="rId55" imgW="1981200" imgH="393700" progId="Equation.DSMT4">
                  <p:embed/>
                </p:oleObj>
              </mc:Choice>
              <mc:Fallback>
                <p:oleObj name="Equation" r:id="rId55" imgW="1981200" imgH="39370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4888" y="5757863"/>
                        <a:ext cx="19812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01" name="Object 29"/>
          <p:cNvGraphicFramePr>
            <a:graphicFrameLocks noChangeAspect="1"/>
          </p:cNvGraphicFramePr>
          <p:nvPr/>
        </p:nvGraphicFramePr>
        <p:xfrm>
          <a:off x="4541838" y="5854700"/>
          <a:ext cx="12700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Equation" r:id="rId57" imgW="1270000" imgH="228600" progId="Equation.DSMT4">
                  <p:embed/>
                </p:oleObj>
              </mc:Choice>
              <mc:Fallback>
                <p:oleObj name="Equation" r:id="rId57" imgW="1270000" imgH="22860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1838" y="5854700"/>
                        <a:ext cx="12700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02" name="Object 30"/>
          <p:cNvGraphicFramePr>
            <a:graphicFrameLocks noChangeAspect="1"/>
          </p:cNvGraphicFramePr>
          <p:nvPr/>
        </p:nvGraphicFramePr>
        <p:xfrm>
          <a:off x="5970588" y="5854700"/>
          <a:ext cx="4572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Equation" r:id="rId59" imgW="457200" imgH="228600" progId="Equation.DSMT4">
                  <p:embed/>
                </p:oleObj>
              </mc:Choice>
              <mc:Fallback>
                <p:oleObj name="Equation" r:id="rId59" imgW="457200" imgH="22860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0588" y="5854700"/>
                        <a:ext cx="4572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6802438" y="4856163"/>
            <a:ext cx="1735137" cy="1200150"/>
          </a:xfrm>
          <a:prstGeom prst="rect">
            <a:avLst/>
          </a:prstGeom>
          <a:gradFill rotWithShape="1">
            <a:gsLst>
              <a:gs pos="0">
                <a:srgbClr val="D9EBFF"/>
              </a:gs>
              <a:gs pos="64999">
                <a:srgbClr val="A4D0FF"/>
              </a:gs>
              <a:gs pos="100000">
                <a:srgbClr val="7EBFFF"/>
              </a:gs>
            </a:gsLst>
            <a:lin ang="5400000" scaled="1"/>
          </a:gradFill>
          <a:ln w="9525">
            <a:solidFill>
              <a:srgbClr val="2D95FE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dk1"/>
                </a:solidFill>
                <a:latin typeface="Arial" pitchFamily="34" charset="0"/>
                <a:ea typeface="+mn-ea"/>
                <a:cs typeface="Arial" pitchFamily="34" charset="0"/>
              </a:rPr>
              <a:t>Put the results into a table and then draw the graph.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2330450"/>
            <a:ext cx="471170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 bwMode="auto">
          <a:xfrm rot="5400000" flipH="1" flipV="1">
            <a:off x="2701926" y="4235450"/>
            <a:ext cx="3770312" cy="1587"/>
          </a:xfrm>
          <a:prstGeom prst="straightConnector1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 bwMode="auto">
          <a:xfrm>
            <a:off x="2365375" y="4695825"/>
            <a:ext cx="4668838" cy="1588"/>
          </a:xfrm>
          <a:prstGeom prst="straightConnector1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01" name="TextBox 23"/>
          <p:cNvSpPr txBox="1">
            <a:spLocks noChangeArrowheads="1"/>
          </p:cNvSpPr>
          <p:nvPr/>
        </p:nvSpPr>
        <p:spPr bwMode="auto">
          <a:xfrm>
            <a:off x="4316413" y="4627563"/>
            <a:ext cx="4540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0</a:t>
            </a:r>
          </a:p>
        </p:txBody>
      </p:sp>
      <p:sp>
        <p:nvSpPr>
          <p:cNvPr id="4102" name="TextBox 24"/>
          <p:cNvSpPr txBox="1">
            <a:spLocks noChangeArrowheads="1"/>
          </p:cNvSpPr>
          <p:nvPr/>
        </p:nvSpPr>
        <p:spPr bwMode="auto">
          <a:xfrm>
            <a:off x="3619500" y="4656138"/>
            <a:ext cx="4540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-1</a:t>
            </a:r>
          </a:p>
        </p:txBody>
      </p:sp>
      <p:sp>
        <p:nvSpPr>
          <p:cNvPr id="4103" name="TextBox 25"/>
          <p:cNvSpPr txBox="1">
            <a:spLocks noChangeArrowheads="1"/>
          </p:cNvSpPr>
          <p:nvPr/>
        </p:nvSpPr>
        <p:spPr bwMode="auto">
          <a:xfrm>
            <a:off x="6608763" y="4656138"/>
            <a:ext cx="4540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3</a:t>
            </a:r>
          </a:p>
        </p:txBody>
      </p:sp>
      <p:sp>
        <p:nvSpPr>
          <p:cNvPr id="4104" name="TextBox 26"/>
          <p:cNvSpPr txBox="1">
            <a:spLocks noChangeArrowheads="1"/>
          </p:cNvSpPr>
          <p:nvPr/>
        </p:nvSpPr>
        <p:spPr bwMode="auto">
          <a:xfrm>
            <a:off x="5886450" y="4656138"/>
            <a:ext cx="4540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2</a:t>
            </a:r>
          </a:p>
        </p:txBody>
      </p:sp>
      <p:sp>
        <p:nvSpPr>
          <p:cNvPr id="4105" name="TextBox 27"/>
          <p:cNvSpPr txBox="1">
            <a:spLocks noChangeArrowheads="1"/>
          </p:cNvSpPr>
          <p:nvPr/>
        </p:nvSpPr>
        <p:spPr bwMode="auto">
          <a:xfrm>
            <a:off x="2181225" y="4656138"/>
            <a:ext cx="4556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-3</a:t>
            </a:r>
          </a:p>
        </p:txBody>
      </p:sp>
      <p:sp>
        <p:nvSpPr>
          <p:cNvPr id="4106" name="TextBox 28"/>
          <p:cNvSpPr txBox="1">
            <a:spLocks noChangeArrowheads="1"/>
          </p:cNvSpPr>
          <p:nvPr/>
        </p:nvSpPr>
        <p:spPr bwMode="auto">
          <a:xfrm>
            <a:off x="2919413" y="4629150"/>
            <a:ext cx="4556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-2</a:t>
            </a:r>
          </a:p>
        </p:txBody>
      </p:sp>
      <p:sp>
        <p:nvSpPr>
          <p:cNvPr id="4107" name="TextBox 29"/>
          <p:cNvSpPr txBox="1">
            <a:spLocks noChangeArrowheads="1"/>
          </p:cNvSpPr>
          <p:nvPr/>
        </p:nvSpPr>
        <p:spPr bwMode="auto">
          <a:xfrm>
            <a:off x="4121150" y="5921375"/>
            <a:ext cx="601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-10</a:t>
            </a:r>
          </a:p>
        </p:txBody>
      </p:sp>
      <p:sp>
        <p:nvSpPr>
          <p:cNvPr id="4108" name="TextBox 30"/>
          <p:cNvSpPr txBox="1">
            <a:spLocks noChangeArrowheads="1"/>
          </p:cNvSpPr>
          <p:nvPr/>
        </p:nvSpPr>
        <p:spPr bwMode="auto">
          <a:xfrm>
            <a:off x="4302125" y="3800475"/>
            <a:ext cx="454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5</a:t>
            </a:r>
          </a:p>
        </p:txBody>
      </p:sp>
      <p:sp>
        <p:nvSpPr>
          <p:cNvPr id="4109" name="TextBox 31"/>
          <p:cNvSpPr txBox="1">
            <a:spLocks noChangeArrowheads="1"/>
          </p:cNvSpPr>
          <p:nvPr/>
        </p:nvSpPr>
        <p:spPr bwMode="auto">
          <a:xfrm>
            <a:off x="4192588" y="3086100"/>
            <a:ext cx="454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10</a:t>
            </a:r>
          </a:p>
        </p:txBody>
      </p:sp>
      <p:sp>
        <p:nvSpPr>
          <p:cNvPr id="4110" name="TextBox 32"/>
          <p:cNvSpPr txBox="1">
            <a:spLocks noChangeArrowheads="1"/>
          </p:cNvSpPr>
          <p:nvPr/>
        </p:nvSpPr>
        <p:spPr bwMode="auto">
          <a:xfrm>
            <a:off x="5149850" y="4656138"/>
            <a:ext cx="4540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sp>
        <p:nvSpPr>
          <p:cNvPr id="15376" name="TextBox 33"/>
          <p:cNvSpPr txBox="1">
            <a:spLocks noChangeArrowheads="1"/>
          </p:cNvSpPr>
          <p:nvPr/>
        </p:nvSpPr>
        <p:spPr bwMode="auto">
          <a:xfrm>
            <a:off x="4395788" y="1951038"/>
            <a:ext cx="466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i="1" dirty="0" err="1">
                <a:latin typeface="+mn-lt"/>
                <a:ea typeface="Times New Roman" charset="0"/>
                <a:cs typeface="Times New Roman" charset="0"/>
              </a:rPr>
              <a:t>y</a:t>
            </a:r>
            <a:endParaRPr lang="en-US" sz="2000" i="1" dirty="0">
              <a:latin typeface="+mn-lt"/>
              <a:ea typeface="Times New Roman" charset="0"/>
              <a:cs typeface="Times New Roman" charset="0"/>
            </a:endParaRPr>
          </a:p>
        </p:txBody>
      </p:sp>
      <p:sp>
        <p:nvSpPr>
          <p:cNvPr id="15377" name="TextBox 34"/>
          <p:cNvSpPr txBox="1">
            <a:spLocks noChangeArrowheads="1"/>
          </p:cNvSpPr>
          <p:nvPr/>
        </p:nvSpPr>
        <p:spPr bwMode="auto">
          <a:xfrm>
            <a:off x="7034213" y="4440238"/>
            <a:ext cx="466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i="1">
                <a:latin typeface="+mn-lt"/>
                <a:ea typeface="Times New Roman" charset="0"/>
                <a:cs typeface="Times New Roman" charset="0"/>
              </a:rPr>
              <a:t>x</a:t>
            </a:r>
          </a:p>
        </p:txBody>
      </p:sp>
      <p:sp>
        <p:nvSpPr>
          <p:cNvPr id="4113" name="TextBox 32"/>
          <p:cNvSpPr txBox="1">
            <a:spLocks noChangeArrowheads="1"/>
          </p:cNvSpPr>
          <p:nvPr/>
        </p:nvSpPr>
        <p:spPr bwMode="auto">
          <a:xfrm>
            <a:off x="4191000" y="2370138"/>
            <a:ext cx="4556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15</a:t>
            </a:r>
          </a:p>
        </p:txBody>
      </p:sp>
      <p:sp>
        <p:nvSpPr>
          <p:cNvPr id="4114" name="TextBox 29"/>
          <p:cNvSpPr txBox="1">
            <a:spLocks noChangeArrowheads="1"/>
          </p:cNvSpPr>
          <p:nvPr/>
        </p:nvSpPr>
        <p:spPr bwMode="auto">
          <a:xfrm>
            <a:off x="4233863" y="5211763"/>
            <a:ext cx="4556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-5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252663" y="5908675"/>
            <a:ext cx="423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x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970213" y="3900488"/>
            <a:ext cx="4238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x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695700" y="3605213"/>
            <a:ext cx="4238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x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441825" y="4175125"/>
            <a:ext cx="422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x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168900" y="4765675"/>
            <a:ext cx="4238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x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891213" y="4484688"/>
            <a:ext cx="422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x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623050" y="2468563"/>
            <a:ext cx="4238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x</a:t>
            </a:r>
          </a:p>
        </p:txBody>
      </p: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1566863" y="1262063"/>
          <a:ext cx="6162675" cy="742950"/>
        </p:xfrm>
        <a:graphic>
          <a:graphicData uri="http://schemas.openxmlformats.org/drawingml/2006/table">
            <a:tbl>
              <a:tblPr/>
              <a:tblGrid>
                <a:gridCol w="769937"/>
                <a:gridCol w="771525"/>
                <a:gridCol w="769938"/>
                <a:gridCol w="769937"/>
                <a:gridCol w="769938"/>
                <a:gridCol w="771525"/>
                <a:gridCol w="769937"/>
                <a:gridCol w="76993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C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F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C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Object 2"/>
          <p:cNvGraphicFramePr>
            <a:graphicFrameLocks noChangeAspect="1"/>
          </p:cNvGraphicFramePr>
          <p:nvPr/>
        </p:nvGraphicFramePr>
        <p:xfrm>
          <a:off x="6578600" y="3181350"/>
          <a:ext cx="1473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3" name="Equation" r:id="rId4" imgW="1473200" imgH="330200" progId="Equation.DSMT4">
                  <p:embed/>
                </p:oleObj>
              </mc:Choice>
              <mc:Fallback>
                <p:oleObj name="Equation" r:id="rId4" imgW="1473200" imgH="330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8600" y="3181350"/>
                        <a:ext cx="14732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Freeform 29"/>
          <p:cNvSpPr/>
          <p:nvPr/>
        </p:nvSpPr>
        <p:spPr>
          <a:xfrm>
            <a:off x="2393950" y="2673350"/>
            <a:ext cx="4375150" cy="3454400"/>
          </a:xfrm>
          <a:custGeom>
            <a:avLst/>
            <a:gdLst>
              <a:gd name="connsiteX0" fmla="*/ 0 w 4375150"/>
              <a:gd name="connsiteY0" fmla="*/ 3454400 h 3454400"/>
              <a:gd name="connsiteX1" fmla="*/ 723900 w 4375150"/>
              <a:gd name="connsiteY1" fmla="*/ 1447800 h 3454400"/>
              <a:gd name="connsiteX2" fmla="*/ 1447800 w 4375150"/>
              <a:gd name="connsiteY2" fmla="*/ 1155700 h 3454400"/>
              <a:gd name="connsiteX3" fmla="*/ 2197100 w 4375150"/>
              <a:gd name="connsiteY3" fmla="*/ 1714500 h 3454400"/>
              <a:gd name="connsiteX4" fmla="*/ 2914650 w 4375150"/>
              <a:gd name="connsiteY4" fmla="*/ 2305050 h 3454400"/>
              <a:gd name="connsiteX5" fmla="*/ 3638550 w 4375150"/>
              <a:gd name="connsiteY5" fmla="*/ 2032000 h 3454400"/>
              <a:gd name="connsiteX6" fmla="*/ 4375150 w 4375150"/>
              <a:gd name="connsiteY6" fmla="*/ 0 h 345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75150" h="3454400">
                <a:moveTo>
                  <a:pt x="0" y="3454400"/>
                </a:moveTo>
                <a:cubicBezTo>
                  <a:pt x="241300" y="2642658"/>
                  <a:pt x="482600" y="1830917"/>
                  <a:pt x="723900" y="1447800"/>
                </a:cubicBezTo>
                <a:cubicBezTo>
                  <a:pt x="965200" y="1064683"/>
                  <a:pt x="1202267" y="1111250"/>
                  <a:pt x="1447800" y="1155700"/>
                </a:cubicBezTo>
                <a:cubicBezTo>
                  <a:pt x="1693333" y="1200150"/>
                  <a:pt x="1952625" y="1522942"/>
                  <a:pt x="2197100" y="1714500"/>
                </a:cubicBezTo>
                <a:cubicBezTo>
                  <a:pt x="2441575" y="1906058"/>
                  <a:pt x="2674408" y="2252133"/>
                  <a:pt x="2914650" y="2305050"/>
                </a:cubicBezTo>
                <a:cubicBezTo>
                  <a:pt x="3154892" y="2357967"/>
                  <a:pt x="3395133" y="2416175"/>
                  <a:pt x="3638550" y="2032000"/>
                </a:cubicBezTo>
                <a:cubicBezTo>
                  <a:pt x="3881967" y="1647825"/>
                  <a:pt x="4375150" y="0"/>
                  <a:pt x="4375150" y="0"/>
                </a:cubicBezTo>
              </a:path>
            </a:pathLst>
          </a:cu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TextBox 33"/>
          <p:cNvSpPr txBox="1">
            <a:spLocks noChangeArrowheads="1"/>
          </p:cNvSpPr>
          <p:nvPr/>
        </p:nvSpPr>
        <p:spPr bwMode="auto">
          <a:xfrm>
            <a:off x="4395788" y="1951038"/>
            <a:ext cx="466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i="1" dirty="0" err="1">
                <a:latin typeface="+mn-lt"/>
                <a:ea typeface="Times New Roman" charset="0"/>
                <a:cs typeface="Times New Roman" charset="0"/>
              </a:rPr>
              <a:t>y</a:t>
            </a:r>
            <a:endParaRPr lang="en-US" sz="2000" i="1" dirty="0">
              <a:latin typeface="+mn-lt"/>
              <a:ea typeface="Times New Roman" charset="0"/>
              <a:cs typeface="Times New Roman" charset="0"/>
            </a:endParaRPr>
          </a:p>
        </p:txBody>
      </p:sp>
      <p:grpSp>
        <p:nvGrpSpPr>
          <p:cNvPr id="5123" name="Group 47"/>
          <p:cNvGrpSpPr>
            <a:grpSpLocks/>
          </p:cNvGrpSpPr>
          <p:nvPr/>
        </p:nvGrpSpPr>
        <p:grpSpPr bwMode="auto">
          <a:xfrm>
            <a:off x="2181225" y="2351088"/>
            <a:ext cx="5870575" cy="4000500"/>
            <a:chOff x="2180695" y="2329914"/>
            <a:chExt cx="5871110" cy="4000500"/>
          </a:xfrm>
        </p:grpSpPr>
        <p:pic>
          <p:nvPicPr>
            <p:cNvPr id="5137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8688" y="2329914"/>
              <a:ext cx="4711228" cy="400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0" name="Straight Arrow Connector 49"/>
            <p:cNvCxnSpPr/>
            <p:nvPr/>
          </p:nvCxnSpPr>
          <p:spPr bwMode="auto">
            <a:xfrm rot="5400000" flipH="1" flipV="1">
              <a:off x="2701614" y="4234914"/>
              <a:ext cx="3770313" cy="1587"/>
            </a:xfrm>
            <a:prstGeom prst="straightConnector1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 bwMode="auto">
            <a:xfrm>
              <a:off x="2364862" y="4695289"/>
              <a:ext cx="4669263" cy="1587"/>
            </a:xfrm>
            <a:prstGeom prst="straightConnector1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40" name="TextBox 23"/>
            <p:cNvSpPr txBox="1">
              <a:spLocks noChangeArrowheads="1"/>
            </p:cNvSpPr>
            <p:nvPr/>
          </p:nvSpPr>
          <p:spPr bwMode="auto">
            <a:xfrm>
              <a:off x="4316833" y="4627565"/>
              <a:ext cx="45398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0</a:t>
              </a:r>
            </a:p>
          </p:txBody>
        </p:sp>
        <p:sp>
          <p:nvSpPr>
            <p:cNvPr id="5141" name="TextBox 24"/>
            <p:cNvSpPr txBox="1">
              <a:spLocks noChangeArrowheads="1"/>
            </p:cNvSpPr>
            <p:nvPr/>
          </p:nvSpPr>
          <p:spPr bwMode="auto">
            <a:xfrm>
              <a:off x="3620014" y="4655614"/>
              <a:ext cx="45398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-1</a:t>
              </a:r>
            </a:p>
          </p:txBody>
        </p:sp>
        <p:sp>
          <p:nvSpPr>
            <p:cNvPr id="5142" name="TextBox 25"/>
            <p:cNvSpPr txBox="1">
              <a:spLocks noChangeArrowheads="1"/>
            </p:cNvSpPr>
            <p:nvPr/>
          </p:nvSpPr>
          <p:spPr bwMode="auto">
            <a:xfrm>
              <a:off x="6609377" y="4655614"/>
              <a:ext cx="45398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3</a:t>
              </a:r>
            </a:p>
          </p:txBody>
        </p:sp>
        <p:sp>
          <p:nvSpPr>
            <p:cNvPr id="5143" name="TextBox 26"/>
            <p:cNvSpPr txBox="1">
              <a:spLocks noChangeArrowheads="1"/>
            </p:cNvSpPr>
            <p:nvPr/>
          </p:nvSpPr>
          <p:spPr bwMode="auto">
            <a:xfrm>
              <a:off x="5886611" y="4655614"/>
              <a:ext cx="45398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2</a:t>
              </a:r>
            </a:p>
          </p:txBody>
        </p:sp>
        <p:sp>
          <p:nvSpPr>
            <p:cNvPr id="5144" name="TextBox 27"/>
            <p:cNvSpPr txBox="1">
              <a:spLocks noChangeArrowheads="1"/>
            </p:cNvSpPr>
            <p:nvPr/>
          </p:nvSpPr>
          <p:spPr bwMode="auto">
            <a:xfrm>
              <a:off x="2180695" y="4655614"/>
              <a:ext cx="455567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-3</a:t>
              </a:r>
            </a:p>
          </p:txBody>
        </p:sp>
        <p:sp>
          <p:nvSpPr>
            <p:cNvPr id="5145" name="TextBox 28"/>
            <p:cNvSpPr txBox="1">
              <a:spLocks noChangeArrowheads="1"/>
            </p:cNvSpPr>
            <p:nvPr/>
          </p:nvSpPr>
          <p:spPr bwMode="auto">
            <a:xfrm>
              <a:off x="2919987" y="4629152"/>
              <a:ext cx="455566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-2</a:t>
              </a:r>
            </a:p>
          </p:txBody>
        </p:sp>
        <p:sp>
          <p:nvSpPr>
            <p:cNvPr id="5146" name="TextBox 29"/>
            <p:cNvSpPr txBox="1">
              <a:spLocks noChangeArrowheads="1"/>
            </p:cNvSpPr>
            <p:nvPr/>
          </p:nvSpPr>
          <p:spPr bwMode="auto">
            <a:xfrm>
              <a:off x="4121512" y="5921377"/>
              <a:ext cx="60117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-10</a:t>
              </a:r>
            </a:p>
          </p:txBody>
        </p:sp>
        <p:sp>
          <p:nvSpPr>
            <p:cNvPr id="5147" name="TextBox 30"/>
            <p:cNvSpPr txBox="1">
              <a:spLocks noChangeArrowheads="1"/>
            </p:cNvSpPr>
            <p:nvPr/>
          </p:nvSpPr>
          <p:spPr bwMode="auto">
            <a:xfrm>
              <a:off x="4302571" y="3800476"/>
              <a:ext cx="45398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5</a:t>
              </a:r>
            </a:p>
          </p:txBody>
        </p:sp>
        <p:sp>
          <p:nvSpPr>
            <p:cNvPr id="5148" name="TextBox 31"/>
            <p:cNvSpPr txBox="1">
              <a:spLocks noChangeArrowheads="1"/>
            </p:cNvSpPr>
            <p:nvPr/>
          </p:nvSpPr>
          <p:spPr bwMode="auto">
            <a:xfrm>
              <a:off x="4192500" y="3086101"/>
              <a:ext cx="45398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10</a:t>
              </a:r>
            </a:p>
          </p:txBody>
        </p:sp>
        <p:sp>
          <p:nvSpPr>
            <p:cNvPr id="5149" name="TextBox 32"/>
            <p:cNvSpPr txBox="1">
              <a:spLocks noChangeArrowheads="1"/>
            </p:cNvSpPr>
            <p:nvPr/>
          </p:nvSpPr>
          <p:spPr bwMode="auto">
            <a:xfrm>
              <a:off x="5150610" y="4655614"/>
              <a:ext cx="45398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16415" name="TextBox 34"/>
            <p:cNvSpPr txBox="1">
              <a:spLocks noChangeArrowheads="1"/>
            </p:cNvSpPr>
            <p:nvPr/>
          </p:nvSpPr>
          <p:spPr bwMode="auto">
            <a:xfrm>
              <a:off x="7034125" y="4439701"/>
              <a:ext cx="46676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i="1" dirty="0" err="1">
                  <a:latin typeface="+mn-lt"/>
                  <a:ea typeface="Times New Roman" charset="0"/>
                  <a:cs typeface="Times New Roman" charset="0"/>
                </a:rPr>
                <a:t>x</a:t>
              </a:r>
              <a:endParaRPr lang="en-US" sz="2000" i="1" dirty="0">
                <a:latin typeface="+mn-lt"/>
                <a:ea typeface="Times New Roman" charset="0"/>
                <a:cs typeface="Times New Roman" charset="0"/>
              </a:endParaRPr>
            </a:p>
          </p:txBody>
        </p:sp>
        <p:sp>
          <p:nvSpPr>
            <p:cNvPr id="5151" name="TextBox 32"/>
            <p:cNvSpPr txBox="1">
              <a:spLocks noChangeArrowheads="1"/>
            </p:cNvSpPr>
            <p:nvPr/>
          </p:nvSpPr>
          <p:spPr bwMode="auto">
            <a:xfrm>
              <a:off x="4190913" y="2370138"/>
              <a:ext cx="45556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15</a:t>
              </a:r>
            </a:p>
          </p:txBody>
        </p:sp>
        <p:sp>
          <p:nvSpPr>
            <p:cNvPr id="5152" name="TextBox 29"/>
            <p:cNvSpPr txBox="1">
              <a:spLocks noChangeArrowheads="1"/>
            </p:cNvSpPr>
            <p:nvPr/>
          </p:nvSpPr>
          <p:spPr bwMode="auto">
            <a:xfrm>
              <a:off x="4233248" y="5211765"/>
              <a:ext cx="45556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-5</a:t>
              </a:r>
            </a:p>
          </p:txBody>
        </p:sp>
        <p:sp>
          <p:nvSpPr>
            <p:cNvPr id="5153" name="TextBox 64"/>
            <p:cNvSpPr txBox="1">
              <a:spLocks noChangeArrowheads="1"/>
            </p:cNvSpPr>
            <p:nvPr/>
          </p:nvSpPr>
          <p:spPr bwMode="auto">
            <a:xfrm>
              <a:off x="2252665" y="5908147"/>
              <a:ext cx="423862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x</a:t>
              </a:r>
            </a:p>
          </p:txBody>
        </p:sp>
        <p:sp>
          <p:nvSpPr>
            <p:cNvPr id="5154" name="TextBox 65"/>
            <p:cNvSpPr txBox="1">
              <a:spLocks noChangeArrowheads="1"/>
            </p:cNvSpPr>
            <p:nvPr/>
          </p:nvSpPr>
          <p:spPr bwMode="auto">
            <a:xfrm>
              <a:off x="2970789" y="3900749"/>
              <a:ext cx="4238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x</a:t>
              </a:r>
            </a:p>
          </p:txBody>
        </p:sp>
        <p:sp>
          <p:nvSpPr>
            <p:cNvPr id="5155" name="TextBox 66"/>
            <p:cNvSpPr txBox="1">
              <a:spLocks noChangeArrowheads="1"/>
            </p:cNvSpPr>
            <p:nvPr/>
          </p:nvSpPr>
          <p:spPr bwMode="auto">
            <a:xfrm>
              <a:off x="3696217" y="3605734"/>
              <a:ext cx="42386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x</a:t>
              </a:r>
            </a:p>
          </p:txBody>
        </p:sp>
        <p:sp>
          <p:nvSpPr>
            <p:cNvPr id="5156" name="TextBox 67"/>
            <p:cNvSpPr txBox="1">
              <a:spLocks noChangeArrowheads="1"/>
            </p:cNvSpPr>
            <p:nvPr/>
          </p:nvSpPr>
          <p:spPr bwMode="auto">
            <a:xfrm>
              <a:off x="4441675" y="4174595"/>
              <a:ext cx="422275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x</a:t>
              </a:r>
            </a:p>
          </p:txBody>
        </p:sp>
        <p:sp>
          <p:nvSpPr>
            <p:cNvPr id="5157" name="TextBox 68"/>
            <p:cNvSpPr txBox="1">
              <a:spLocks noChangeArrowheads="1"/>
            </p:cNvSpPr>
            <p:nvPr/>
          </p:nvSpPr>
          <p:spPr bwMode="auto">
            <a:xfrm>
              <a:off x="5168371" y="4765657"/>
              <a:ext cx="423862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x</a:t>
              </a:r>
            </a:p>
          </p:txBody>
        </p:sp>
        <p:sp>
          <p:nvSpPr>
            <p:cNvPr id="5158" name="TextBox 69"/>
            <p:cNvSpPr txBox="1">
              <a:spLocks noChangeArrowheads="1"/>
            </p:cNvSpPr>
            <p:nvPr/>
          </p:nvSpPr>
          <p:spPr bwMode="auto">
            <a:xfrm>
              <a:off x="5891213" y="4484169"/>
              <a:ext cx="42227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x</a:t>
              </a:r>
            </a:p>
          </p:txBody>
        </p:sp>
        <p:sp>
          <p:nvSpPr>
            <p:cNvPr id="5159" name="TextBox 70"/>
            <p:cNvSpPr txBox="1">
              <a:spLocks noChangeArrowheads="1"/>
            </p:cNvSpPr>
            <p:nvPr/>
          </p:nvSpPr>
          <p:spPr bwMode="auto">
            <a:xfrm>
              <a:off x="6623050" y="2468027"/>
              <a:ext cx="4238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x</a:t>
              </a:r>
            </a:p>
          </p:txBody>
        </p:sp>
        <p:graphicFrame>
          <p:nvGraphicFramePr>
            <p:cNvPr id="5160" name="Object 5"/>
            <p:cNvGraphicFramePr>
              <a:graphicFrameLocks noChangeAspect="1"/>
            </p:cNvGraphicFramePr>
            <p:nvPr/>
          </p:nvGraphicFramePr>
          <p:xfrm>
            <a:off x="6578471" y="3180814"/>
            <a:ext cx="1473334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2" name="Equation" r:id="rId4" imgW="1473200" imgH="330200" progId="Equation.DSMT4">
                    <p:embed/>
                  </p:oleObj>
                </mc:Choice>
                <mc:Fallback>
                  <p:oleObj name="Equation" r:id="rId4" imgW="1473200" imgH="3302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78471" y="3180814"/>
                          <a:ext cx="1473334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3" name="Freeform 72"/>
            <p:cNvSpPr/>
            <p:nvPr/>
          </p:nvSpPr>
          <p:spPr>
            <a:xfrm>
              <a:off x="2393439" y="2672814"/>
              <a:ext cx="4375549" cy="3454400"/>
            </a:xfrm>
            <a:custGeom>
              <a:avLst/>
              <a:gdLst>
                <a:gd name="connsiteX0" fmla="*/ 0 w 4375150"/>
                <a:gd name="connsiteY0" fmla="*/ 3454400 h 3454400"/>
                <a:gd name="connsiteX1" fmla="*/ 723900 w 4375150"/>
                <a:gd name="connsiteY1" fmla="*/ 1447800 h 3454400"/>
                <a:gd name="connsiteX2" fmla="*/ 1447800 w 4375150"/>
                <a:gd name="connsiteY2" fmla="*/ 1155700 h 3454400"/>
                <a:gd name="connsiteX3" fmla="*/ 2197100 w 4375150"/>
                <a:gd name="connsiteY3" fmla="*/ 1714500 h 3454400"/>
                <a:gd name="connsiteX4" fmla="*/ 2914650 w 4375150"/>
                <a:gd name="connsiteY4" fmla="*/ 2305050 h 3454400"/>
                <a:gd name="connsiteX5" fmla="*/ 3638550 w 4375150"/>
                <a:gd name="connsiteY5" fmla="*/ 2032000 h 3454400"/>
                <a:gd name="connsiteX6" fmla="*/ 4375150 w 4375150"/>
                <a:gd name="connsiteY6" fmla="*/ 0 h 345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75150" h="3454400">
                  <a:moveTo>
                    <a:pt x="0" y="3454400"/>
                  </a:moveTo>
                  <a:cubicBezTo>
                    <a:pt x="241300" y="2642658"/>
                    <a:pt x="482600" y="1830917"/>
                    <a:pt x="723900" y="1447800"/>
                  </a:cubicBezTo>
                  <a:cubicBezTo>
                    <a:pt x="965200" y="1064683"/>
                    <a:pt x="1202267" y="1111250"/>
                    <a:pt x="1447800" y="1155700"/>
                  </a:cubicBezTo>
                  <a:cubicBezTo>
                    <a:pt x="1693333" y="1200150"/>
                    <a:pt x="1952625" y="1522942"/>
                    <a:pt x="2197100" y="1714500"/>
                  </a:cubicBezTo>
                  <a:cubicBezTo>
                    <a:pt x="2441575" y="1906058"/>
                    <a:pt x="2674408" y="2252133"/>
                    <a:pt x="2914650" y="2305050"/>
                  </a:cubicBezTo>
                  <a:cubicBezTo>
                    <a:pt x="3154892" y="2357967"/>
                    <a:pt x="3395133" y="2416175"/>
                    <a:pt x="3638550" y="2032000"/>
                  </a:cubicBezTo>
                  <a:cubicBezTo>
                    <a:pt x="3881967" y="1647825"/>
                    <a:pt x="4375150" y="0"/>
                    <a:pt x="4375150" y="0"/>
                  </a:cubicBezTo>
                </a:path>
              </a:pathLst>
            </a:cu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6392" name="TextBox 4"/>
          <p:cNvSpPr txBox="1">
            <a:spLocks noChangeArrowheads="1"/>
          </p:cNvSpPr>
          <p:nvPr/>
        </p:nvSpPr>
        <p:spPr bwMode="auto">
          <a:xfrm>
            <a:off x="566738" y="1282700"/>
            <a:ext cx="7610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cs typeface="ＭＳ Ｐゴシック" charset="-128"/>
              </a:rPr>
              <a:t>  </a:t>
            </a:r>
            <a:r>
              <a:rPr lang="en-US" b="1" dirty="0" err="1">
                <a:solidFill>
                  <a:srgbClr val="85C2FF"/>
                </a:solidFill>
                <a:latin typeface="+mn-lt"/>
                <a:cs typeface="ＭＳ Ｐゴシック" charset="-128"/>
              </a:rPr>
              <a:t>b</a:t>
            </a:r>
            <a:r>
              <a:rPr lang="en-US" dirty="0">
                <a:latin typeface="+mn-lt"/>
                <a:cs typeface="ＭＳ Ｐゴシック" charset="-128"/>
              </a:rPr>
              <a:t>  Use the graph to estimate the values of </a:t>
            </a:r>
            <a:r>
              <a:rPr lang="en-US" i="1" dirty="0" err="1">
                <a:latin typeface="+mn-lt"/>
                <a:ea typeface="Times New Roman" charset="0"/>
                <a:cs typeface="Times New Roman" charset="0"/>
              </a:rPr>
              <a:t>x</a:t>
            </a:r>
            <a:r>
              <a:rPr lang="en-US" dirty="0">
                <a:latin typeface="+mn-lt"/>
                <a:cs typeface="ＭＳ Ｐゴシック" charset="-128"/>
              </a:rPr>
              <a:t> when </a:t>
            </a:r>
            <a:r>
              <a:rPr lang="en-US" i="1" dirty="0" err="1">
                <a:latin typeface="+mn-lt"/>
                <a:ea typeface="Times New Roman" charset="0"/>
                <a:cs typeface="Times New Roman" charset="0"/>
              </a:rPr>
              <a:t>y</a:t>
            </a:r>
            <a:r>
              <a:rPr lang="en-US" dirty="0">
                <a:latin typeface="+mn-lt"/>
                <a:cs typeface="ＭＳ Ｐゴシック" charset="-128"/>
              </a:rPr>
              <a:t> = 4.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4587875" y="4130675"/>
            <a:ext cx="1700213" cy="1588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73" idx="1"/>
          </p:cNvCxnSpPr>
          <p:nvPr/>
        </p:nvCxnSpPr>
        <p:spPr>
          <a:xfrm rot="10800000" flipV="1">
            <a:off x="3117850" y="4130675"/>
            <a:ext cx="1470025" cy="11113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>
            <a:off x="2828925" y="4430713"/>
            <a:ext cx="577850" cy="0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>
            <a:off x="5996782" y="4428331"/>
            <a:ext cx="576262" cy="3175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978525" y="4835525"/>
            <a:ext cx="738188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  <a:cs typeface="ＭＳ Ｐゴシック" charset="-128"/>
              </a:rPr>
              <a:t>2.35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2921000" y="4841875"/>
            <a:ext cx="860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>
                <a:solidFill>
                  <a:srgbClr val="7300E5"/>
                </a:solidFill>
              </a:rPr>
              <a:t>-2</a:t>
            </a:r>
          </a:p>
        </p:txBody>
      </p:sp>
      <p:graphicFrame>
        <p:nvGraphicFramePr>
          <p:cNvPr id="45" name="Object 2"/>
          <p:cNvGraphicFramePr>
            <a:graphicFrameLocks noChangeAspect="1"/>
          </p:cNvGraphicFramePr>
          <p:nvPr/>
        </p:nvGraphicFramePr>
        <p:xfrm>
          <a:off x="5857875" y="1836738"/>
          <a:ext cx="8382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Equation" r:id="rId6" imgW="838200" imgH="228600" progId="Equation.DSMT4">
                  <p:embed/>
                </p:oleObj>
              </mc:Choice>
              <mc:Fallback>
                <p:oleObj name="Equation" r:id="rId6" imgW="8382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75" y="1836738"/>
                        <a:ext cx="8382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3"/>
          <p:cNvGraphicFramePr>
            <a:graphicFrameLocks noChangeAspect="1"/>
          </p:cNvGraphicFramePr>
          <p:nvPr/>
        </p:nvGraphicFramePr>
        <p:xfrm>
          <a:off x="3381375" y="1817688"/>
          <a:ext cx="6985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Equation" r:id="rId8" imgW="698500" imgH="266700" progId="Equation.DSMT4">
                  <p:embed/>
                </p:oleObj>
              </mc:Choice>
              <mc:Fallback>
                <p:oleObj name="Equation" r:id="rId8" imgW="698500" imgH="2667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75" y="1817688"/>
                        <a:ext cx="6985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5135563" y="1733550"/>
            <a:ext cx="727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and</a:t>
            </a:r>
          </a:p>
        </p:txBody>
      </p:sp>
      <p:cxnSp>
        <p:nvCxnSpPr>
          <p:cNvPr id="83" name="Straight Arrow Connector 82"/>
          <p:cNvCxnSpPr/>
          <p:nvPr/>
        </p:nvCxnSpPr>
        <p:spPr>
          <a:xfrm rot="16200000" flipH="1">
            <a:off x="4001294" y="4423569"/>
            <a:ext cx="587375" cy="4763"/>
          </a:xfrm>
          <a:prstGeom prst="straightConnector1">
            <a:avLst/>
          </a:prstGeom>
          <a:ln w="2857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3986213" y="4833938"/>
            <a:ext cx="6953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  <a:cs typeface="ＭＳ Ｐゴシック" charset="-128"/>
              </a:rPr>
              <a:t>-0.4</a:t>
            </a:r>
          </a:p>
        </p:txBody>
      </p:sp>
      <p:graphicFrame>
        <p:nvGraphicFramePr>
          <p:cNvPr id="105" name="Object 4"/>
          <p:cNvGraphicFramePr>
            <a:graphicFrameLocks noChangeAspect="1"/>
          </p:cNvGraphicFramePr>
          <p:nvPr/>
        </p:nvGraphicFramePr>
        <p:xfrm>
          <a:off x="4170363" y="1824038"/>
          <a:ext cx="8382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Equation" r:id="rId10" imgW="838200" imgH="228600" progId="Equation.DSMT4">
                  <p:embed/>
                </p:oleObj>
              </mc:Choice>
              <mc:Fallback>
                <p:oleObj name="Equation" r:id="rId10" imgW="8382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0363" y="1824038"/>
                        <a:ext cx="8382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7" grpId="0"/>
      <p:bldP spid="10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37"/>
          <p:cNvGrpSpPr>
            <a:grpSpLocks/>
          </p:cNvGrpSpPr>
          <p:nvPr/>
        </p:nvGrpSpPr>
        <p:grpSpPr bwMode="auto">
          <a:xfrm>
            <a:off x="2181225" y="2330450"/>
            <a:ext cx="5870575" cy="4000500"/>
            <a:chOff x="2180695" y="2329914"/>
            <a:chExt cx="5871110" cy="4000500"/>
          </a:xfrm>
        </p:grpSpPr>
        <p:pic>
          <p:nvPicPr>
            <p:cNvPr id="6157" name="Picture 3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8688" y="2329914"/>
              <a:ext cx="4711228" cy="400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0" name="Straight Arrow Connector 39"/>
            <p:cNvCxnSpPr/>
            <p:nvPr/>
          </p:nvCxnSpPr>
          <p:spPr bwMode="auto">
            <a:xfrm rot="5400000" flipH="1" flipV="1">
              <a:off x="2701615" y="4234914"/>
              <a:ext cx="3770312" cy="1587"/>
            </a:xfrm>
            <a:prstGeom prst="straightConnector1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 bwMode="auto">
            <a:xfrm>
              <a:off x="2364862" y="4695289"/>
              <a:ext cx="4669263" cy="1588"/>
            </a:xfrm>
            <a:prstGeom prst="straightConnector1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60" name="TextBox 23"/>
            <p:cNvSpPr txBox="1">
              <a:spLocks noChangeArrowheads="1"/>
            </p:cNvSpPr>
            <p:nvPr/>
          </p:nvSpPr>
          <p:spPr bwMode="auto">
            <a:xfrm>
              <a:off x="4316833" y="4627565"/>
              <a:ext cx="45398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0</a:t>
              </a:r>
            </a:p>
          </p:txBody>
        </p:sp>
        <p:sp>
          <p:nvSpPr>
            <p:cNvPr id="6161" name="TextBox 24"/>
            <p:cNvSpPr txBox="1">
              <a:spLocks noChangeArrowheads="1"/>
            </p:cNvSpPr>
            <p:nvPr/>
          </p:nvSpPr>
          <p:spPr bwMode="auto">
            <a:xfrm>
              <a:off x="3620014" y="4655614"/>
              <a:ext cx="45398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-1</a:t>
              </a:r>
            </a:p>
          </p:txBody>
        </p:sp>
        <p:sp>
          <p:nvSpPr>
            <p:cNvPr id="6162" name="TextBox 25"/>
            <p:cNvSpPr txBox="1">
              <a:spLocks noChangeArrowheads="1"/>
            </p:cNvSpPr>
            <p:nvPr/>
          </p:nvSpPr>
          <p:spPr bwMode="auto">
            <a:xfrm>
              <a:off x="6609377" y="4655614"/>
              <a:ext cx="45398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3</a:t>
              </a:r>
            </a:p>
          </p:txBody>
        </p:sp>
        <p:sp>
          <p:nvSpPr>
            <p:cNvPr id="6163" name="TextBox 26"/>
            <p:cNvSpPr txBox="1">
              <a:spLocks noChangeArrowheads="1"/>
            </p:cNvSpPr>
            <p:nvPr/>
          </p:nvSpPr>
          <p:spPr bwMode="auto">
            <a:xfrm>
              <a:off x="5886611" y="4655614"/>
              <a:ext cx="45398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2</a:t>
              </a:r>
            </a:p>
          </p:txBody>
        </p:sp>
        <p:sp>
          <p:nvSpPr>
            <p:cNvPr id="6164" name="TextBox 27"/>
            <p:cNvSpPr txBox="1">
              <a:spLocks noChangeArrowheads="1"/>
            </p:cNvSpPr>
            <p:nvPr/>
          </p:nvSpPr>
          <p:spPr bwMode="auto">
            <a:xfrm>
              <a:off x="2180695" y="4655614"/>
              <a:ext cx="455567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-3</a:t>
              </a:r>
            </a:p>
          </p:txBody>
        </p:sp>
        <p:sp>
          <p:nvSpPr>
            <p:cNvPr id="6165" name="TextBox 28"/>
            <p:cNvSpPr txBox="1">
              <a:spLocks noChangeArrowheads="1"/>
            </p:cNvSpPr>
            <p:nvPr/>
          </p:nvSpPr>
          <p:spPr bwMode="auto">
            <a:xfrm>
              <a:off x="2919987" y="4629152"/>
              <a:ext cx="455566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-2</a:t>
              </a:r>
            </a:p>
          </p:txBody>
        </p:sp>
        <p:sp>
          <p:nvSpPr>
            <p:cNvPr id="6166" name="TextBox 29"/>
            <p:cNvSpPr txBox="1">
              <a:spLocks noChangeArrowheads="1"/>
            </p:cNvSpPr>
            <p:nvPr/>
          </p:nvSpPr>
          <p:spPr bwMode="auto">
            <a:xfrm>
              <a:off x="4121512" y="5921377"/>
              <a:ext cx="60117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-10</a:t>
              </a:r>
            </a:p>
          </p:txBody>
        </p:sp>
        <p:sp>
          <p:nvSpPr>
            <p:cNvPr id="6167" name="TextBox 30"/>
            <p:cNvSpPr txBox="1">
              <a:spLocks noChangeArrowheads="1"/>
            </p:cNvSpPr>
            <p:nvPr/>
          </p:nvSpPr>
          <p:spPr bwMode="auto">
            <a:xfrm>
              <a:off x="4302571" y="3800476"/>
              <a:ext cx="45398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5</a:t>
              </a:r>
            </a:p>
          </p:txBody>
        </p:sp>
        <p:sp>
          <p:nvSpPr>
            <p:cNvPr id="6168" name="TextBox 31"/>
            <p:cNvSpPr txBox="1">
              <a:spLocks noChangeArrowheads="1"/>
            </p:cNvSpPr>
            <p:nvPr/>
          </p:nvSpPr>
          <p:spPr bwMode="auto">
            <a:xfrm>
              <a:off x="4192500" y="3086101"/>
              <a:ext cx="45398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10</a:t>
              </a:r>
            </a:p>
          </p:txBody>
        </p:sp>
        <p:sp>
          <p:nvSpPr>
            <p:cNvPr id="6169" name="TextBox 32"/>
            <p:cNvSpPr txBox="1">
              <a:spLocks noChangeArrowheads="1"/>
            </p:cNvSpPr>
            <p:nvPr/>
          </p:nvSpPr>
          <p:spPr bwMode="auto">
            <a:xfrm>
              <a:off x="5150610" y="4655614"/>
              <a:ext cx="45398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2" name="TextBox 34"/>
            <p:cNvSpPr txBox="1">
              <a:spLocks noChangeArrowheads="1"/>
            </p:cNvSpPr>
            <p:nvPr/>
          </p:nvSpPr>
          <p:spPr bwMode="auto">
            <a:xfrm>
              <a:off x="7034125" y="4439702"/>
              <a:ext cx="46676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i="1" dirty="0" err="1">
                  <a:latin typeface="+mn-lt"/>
                  <a:ea typeface="Times New Roman" charset="0"/>
                  <a:cs typeface="Times New Roman" charset="0"/>
                </a:rPr>
                <a:t>x</a:t>
              </a:r>
              <a:endParaRPr lang="en-US" sz="2000" i="1" dirty="0">
                <a:latin typeface="+mn-lt"/>
                <a:ea typeface="Times New Roman" charset="0"/>
                <a:cs typeface="Times New Roman" charset="0"/>
              </a:endParaRPr>
            </a:p>
          </p:txBody>
        </p:sp>
        <p:sp>
          <p:nvSpPr>
            <p:cNvPr id="6171" name="TextBox 32"/>
            <p:cNvSpPr txBox="1">
              <a:spLocks noChangeArrowheads="1"/>
            </p:cNvSpPr>
            <p:nvPr/>
          </p:nvSpPr>
          <p:spPr bwMode="auto">
            <a:xfrm>
              <a:off x="4190913" y="2370138"/>
              <a:ext cx="45556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15</a:t>
              </a:r>
            </a:p>
          </p:txBody>
        </p:sp>
        <p:sp>
          <p:nvSpPr>
            <p:cNvPr id="6172" name="TextBox 29"/>
            <p:cNvSpPr txBox="1">
              <a:spLocks noChangeArrowheads="1"/>
            </p:cNvSpPr>
            <p:nvPr/>
          </p:nvSpPr>
          <p:spPr bwMode="auto">
            <a:xfrm>
              <a:off x="4233248" y="5211765"/>
              <a:ext cx="45556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-5</a:t>
              </a:r>
            </a:p>
          </p:txBody>
        </p:sp>
        <p:sp>
          <p:nvSpPr>
            <p:cNvPr id="6173" name="TextBox 62"/>
            <p:cNvSpPr txBox="1">
              <a:spLocks noChangeArrowheads="1"/>
            </p:cNvSpPr>
            <p:nvPr/>
          </p:nvSpPr>
          <p:spPr bwMode="auto">
            <a:xfrm>
              <a:off x="2252665" y="5908147"/>
              <a:ext cx="423862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x</a:t>
              </a:r>
            </a:p>
          </p:txBody>
        </p:sp>
        <p:sp>
          <p:nvSpPr>
            <p:cNvPr id="6174" name="TextBox 63"/>
            <p:cNvSpPr txBox="1">
              <a:spLocks noChangeArrowheads="1"/>
            </p:cNvSpPr>
            <p:nvPr/>
          </p:nvSpPr>
          <p:spPr bwMode="auto">
            <a:xfrm>
              <a:off x="2970789" y="3900749"/>
              <a:ext cx="4238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x</a:t>
              </a:r>
            </a:p>
          </p:txBody>
        </p:sp>
        <p:sp>
          <p:nvSpPr>
            <p:cNvPr id="6175" name="TextBox 64"/>
            <p:cNvSpPr txBox="1">
              <a:spLocks noChangeArrowheads="1"/>
            </p:cNvSpPr>
            <p:nvPr/>
          </p:nvSpPr>
          <p:spPr bwMode="auto">
            <a:xfrm>
              <a:off x="3696217" y="3605734"/>
              <a:ext cx="42386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x</a:t>
              </a:r>
            </a:p>
          </p:txBody>
        </p:sp>
        <p:sp>
          <p:nvSpPr>
            <p:cNvPr id="6176" name="TextBox 65"/>
            <p:cNvSpPr txBox="1">
              <a:spLocks noChangeArrowheads="1"/>
            </p:cNvSpPr>
            <p:nvPr/>
          </p:nvSpPr>
          <p:spPr bwMode="auto">
            <a:xfrm>
              <a:off x="4441675" y="4174595"/>
              <a:ext cx="422275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x</a:t>
              </a:r>
            </a:p>
          </p:txBody>
        </p:sp>
        <p:sp>
          <p:nvSpPr>
            <p:cNvPr id="6177" name="TextBox 66"/>
            <p:cNvSpPr txBox="1">
              <a:spLocks noChangeArrowheads="1"/>
            </p:cNvSpPr>
            <p:nvPr/>
          </p:nvSpPr>
          <p:spPr bwMode="auto">
            <a:xfrm>
              <a:off x="5168371" y="4765657"/>
              <a:ext cx="423862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x</a:t>
              </a:r>
            </a:p>
          </p:txBody>
        </p:sp>
        <p:sp>
          <p:nvSpPr>
            <p:cNvPr id="6178" name="TextBox 67"/>
            <p:cNvSpPr txBox="1">
              <a:spLocks noChangeArrowheads="1"/>
            </p:cNvSpPr>
            <p:nvPr/>
          </p:nvSpPr>
          <p:spPr bwMode="auto">
            <a:xfrm>
              <a:off x="5891213" y="4484169"/>
              <a:ext cx="42227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x</a:t>
              </a:r>
            </a:p>
          </p:txBody>
        </p:sp>
        <p:sp>
          <p:nvSpPr>
            <p:cNvPr id="6179" name="TextBox 68"/>
            <p:cNvSpPr txBox="1">
              <a:spLocks noChangeArrowheads="1"/>
            </p:cNvSpPr>
            <p:nvPr/>
          </p:nvSpPr>
          <p:spPr bwMode="auto">
            <a:xfrm>
              <a:off x="6623050" y="2468027"/>
              <a:ext cx="4238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x</a:t>
              </a:r>
            </a:p>
          </p:txBody>
        </p:sp>
        <p:graphicFrame>
          <p:nvGraphicFramePr>
            <p:cNvPr id="6180" name="Object 4"/>
            <p:cNvGraphicFramePr>
              <a:graphicFrameLocks noChangeAspect="1"/>
            </p:cNvGraphicFramePr>
            <p:nvPr/>
          </p:nvGraphicFramePr>
          <p:xfrm>
            <a:off x="6578471" y="3180814"/>
            <a:ext cx="1473334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2" name="Equation" r:id="rId4" imgW="1473200" imgH="330200" progId="Equation.DSMT4">
                    <p:embed/>
                  </p:oleObj>
                </mc:Choice>
                <mc:Fallback>
                  <p:oleObj name="Equation" r:id="rId4" imgW="1473200" imgH="3302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78471" y="3180814"/>
                          <a:ext cx="1473334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" name="Freeform 70"/>
            <p:cNvSpPr/>
            <p:nvPr/>
          </p:nvSpPr>
          <p:spPr>
            <a:xfrm>
              <a:off x="2393439" y="2672814"/>
              <a:ext cx="4375549" cy="3454400"/>
            </a:xfrm>
            <a:custGeom>
              <a:avLst/>
              <a:gdLst>
                <a:gd name="connsiteX0" fmla="*/ 0 w 4375150"/>
                <a:gd name="connsiteY0" fmla="*/ 3454400 h 3454400"/>
                <a:gd name="connsiteX1" fmla="*/ 723900 w 4375150"/>
                <a:gd name="connsiteY1" fmla="*/ 1447800 h 3454400"/>
                <a:gd name="connsiteX2" fmla="*/ 1447800 w 4375150"/>
                <a:gd name="connsiteY2" fmla="*/ 1155700 h 3454400"/>
                <a:gd name="connsiteX3" fmla="*/ 2197100 w 4375150"/>
                <a:gd name="connsiteY3" fmla="*/ 1714500 h 3454400"/>
                <a:gd name="connsiteX4" fmla="*/ 2914650 w 4375150"/>
                <a:gd name="connsiteY4" fmla="*/ 2305050 h 3454400"/>
                <a:gd name="connsiteX5" fmla="*/ 3638550 w 4375150"/>
                <a:gd name="connsiteY5" fmla="*/ 2032000 h 3454400"/>
                <a:gd name="connsiteX6" fmla="*/ 4375150 w 4375150"/>
                <a:gd name="connsiteY6" fmla="*/ 0 h 345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75150" h="3454400">
                  <a:moveTo>
                    <a:pt x="0" y="3454400"/>
                  </a:moveTo>
                  <a:cubicBezTo>
                    <a:pt x="241300" y="2642658"/>
                    <a:pt x="482600" y="1830917"/>
                    <a:pt x="723900" y="1447800"/>
                  </a:cubicBezTo>
                  <a:cubicBezTo>
                    <a:pt x="965200" y="1064683"/>
                    <a:pt x="1202267" y="1111250"/>
                    <a:pt x="1447800" y="1155700"/>
                  </a:cubicBezTo>
                  <a:cubicBezTo>
                    <a:pt x="1693333" y="1200150"/>
                    <a:pt x="1952625" y="1522942"/>
                    <a:pt x="2197100" y="1714500"/>
                  </a:cubicBezTo>
                  <a:cubicBezTo>
                    <a:pt x="2441575" y="1906058"/>
                    <a:pt x="2674408" y="2252133"/>
                    <a:pt x="2914650" y="2305050"/>
                  </a:cubicBezTo>
                  <a:cubicBezTo>
                    <a:pt x="3154892" y="2357967"/>
                    <a:pt x="3395133" y="2416175"/>
                    <a:pt x="3638550" y="2032000"/>
                  </a:cubicBezTo>
                  <a:cubicBezTo>
                    <a:pt x="3881967" y="1647825"/>
                    <a:pt x="4375150" y="0"/>
                    <a:pt x="4375150" y="0"/>
                  </a:cubicBezTo>
                </a:path>
              </a:pathLst>
            </a:cu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7414" name="TextBox 4"/>
          <p:cNvSpPr txBox="1">
            <a:spLocks noChangeArrowheads="1"/>
          </p:cNvSpPr>
          <p:nvPr/>
        </p:nvSpPr>
        <p:spPr bwMode="auto">
          <a:xfrm>
            <a:off x="566738" y="1282700"/>
            <a:ext cx="76104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US" dirty="0">
                <a:latin typeface="+mn-lt"/>
                <a:cs typeface="ＭＳ Ｐゴシック" charset="-128"/>
              </a:rPr>
              <a:t>     </a:t>
            </a:r>
            <a:r>
              <a:rPr lang="en-US" b="1" dirty="0" err="1">
                <a:solidFill>
                  <a:srgbClr val="85C2FF"/>
                </a:solidFill>
                <a:latin typeface="+mn-lt"/>
                <a:cs typeface="ＭＳ Ｐゴシック" charset="-128"/>
              </a:rPr>
              <a:t>c</a:t>
            </a:r>
            <a:r>
              <a:rPr lang="en-US" dirty="0">
                <a:latin typeface="+mn-lt"/>
                <a:cs typeface="ＭＳ Ｐゴシック" charset="-128"/>
              </a:rPr>
              <a:t>  By drawing a tangent to the graph estimate the gradient of </a:t>
            </a:r>
          </a:p>
          <a:p>
            <a:pPr marL="342900" indent="-342900">
              <a:defRPr/>
            </a:pPr>
            <a:r>
              <a:rPr lang="en-US" dirty="0">
                <a:latin typeface="+mn-lt"/>
                <a:cs typeface="ＭＳ Ｐゴシック" charset="-128"/>
              </a:rPr>
              <a:t>         the graph when </a:t>
            </a:r>
            <a:r>
              <a:rPr lang="en-US" i="1" dirty="0" err="1">
                <a:latin typeface="+mn-lt"/>
                <a:ea typeface="Times New Roman" charset="0"/>
                <a:cs typeface="Times New Roman" charset="0"/>
              </a:rPr>
              <a:t>x</a:t>
            </a:r>
            <a:r>
              <a:rPr lang="en-US" dirty="0">
                <a:latin typeface="+mn-lt"/>
                <a:cs typeface="ＭＳ Ｐゴシック" charset="-128"/>
              </a:rPr>
              <a:t> = 2. </a:t>
            </a:r>
          </a:p>
        </p:txBody>
      </p:sp>
      <p:cxnSp>
        <p:nvCxnSpPr>
          <p:cNvPr id="41" name="Straight Connector 40"/>
          <p:cNvCxnSpPr/>
          <p:nvPr/>
        </p:nvCxnSpPr>
        <p:spPr>
          <a:xfrm rot="5400000">
            <a:off x="5033169" y="4009232"/>
            <a:ext cx="2006600" cy="1439862"/>
          </a:xfrm>
          <a:prstGeom prst="line">
            <a:avLst/>
          </a:prstGeom>
          <a:ln w="2857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5322888" y="5719763"/>
            <a:ext cx="1470025" cy="0"/>
          </a:xfrm>
          <a:prstGeom prst="line">
            <a:avLst/>
          </a:prstGeom>
          <a:ln w="28575" cap="flat" cmpd="sng" algn="ctr">
            <a:solidFill>
              <a:srgbClr val="E500E5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6200000" flipH="1">
            <a:off x="5781675" y="4725988"/>
            <a:ext cx="1985963" cy="1587"/>
          </a:xfrm>
          <a:prstGeom prst="line">
            <a:avLst/>
          </a:prstGeom>
          <a:ln w="28575" cap="flat" cmpd="sng" algn="ctr">
            <a:solidFill>
              <a:schemeClr val="accent6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6732588" y="4800600"/>
            <a:ext cx="793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>
                <a:solidFill>
                  <a:srgbClr val="E500E5"/>
                </a:solidFill>
              </a:rPr>
              <a:t>14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915025" y="5661025"/>
            <a:ext cx="7239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cs typeface="ＭＳ Ｐゴシック" charset="-128"/>
              </a:rPr>
              <a:t>2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4797425" y="1836738"/>
            <a:ext cx="1092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Gradient</a:t>
            </a:r>
          </a:p>
        </p:txBody>
      </p:sp>
      <p:graphicFrame>
        <p:nvGraphicFramePr>
          <p:cNvPr id="59" name="Object 2"/>
          <p:cNvGraphicFramePr>
            <a:graphicFrameLocks noChangeAspect="1"/>
          </p:cNvGraphicFramePr>
          <p:nvPr/>
        </p:nvGraphicFramePr>
        <p:xfrm>
          <a:off x="5862638" y="1714500"/>
          <a:ext cx="4953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name="Equation" r:id="rId6" imgW="495300" imgH="584200" progId="Equation.DSMT4">
                  <p:embed/>
                </p:oleObj>
              </mc:Choice>
              <mc:Fallback>
                <p:oleObj name="Equation" r:id="rId6" imgW="495300" imgH="584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2638" y="1714500"/>
                        <a:ext cx="4953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3"/>
          <p:cNvGraphicFramePr>
            <a:graphicFrameLocks noChangeAspect="1"/>
          </p:cNvGraphicFramePr>
          <p:nvPr/>
        </p:nvGraphicFramePr>
        <p:xfrm>
          <a:off x="6457950" y="1909763"/>
          <a:ext cx="355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4" name="Equation" r:id="rId8" imgW="355600" imgH="228600" progId="Equation.DSMT4">
                  <p:embed/>
                </p:oleObj>
              </mc:Choice>
              <mc:Fallback>
                <p:oleObj name="Equation" r:id="rId8" imgW="3556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7950" y="1909763"/>
                        <a:ext cx="355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3"/>
          <p:cNvSpPr txBox="1">
            <a:spLocks noChangeArrowheads="1"/>
          </p:cNvSpPr>
          <p:nvPr/>
        </p:nvSpPr>
        <p:spPr bwMode="auto">
          <a:xfrm>
            <a:off x="4395788" y="1951038"/>
            <a:ext cx="466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i="1" dirty="0" err="1">
                <a:latin typeface="+mn-lt"/>
                <a:ea typeface="Times New Roman" charset="0"/>
                <a:cs typeface="Times New Roman" charset="0"/>
              </a:rPr>
              <a:t>y</a:t>
            </a:r>
            <a:endParaRPr lang="en-US" sz="2000" i="1" dirty="0">
              <a:latin typeface="+mn-lt"/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9" name="TextBox 4"/>
          <p:cNvSpPr txBox="1">
            <a:spLocks noChangeArrowheads="1"/>
          </p:cNvSpPr>
          <p:nvPr/>
        </p:nvSpPr>
        <p:spPr bwMode="auto">
          <a:xfrm>
            <a:off x="455613" y="1282700"/>
            <a:ext cx="7610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00E5"/>
                </a:solidFill>
                <a:latin typeface="+mn-lt"/>
                <a:cs typeface="ＭＳ Ｐゴシック" charset="-128"/>
              </a:rPr>
              <a:t>2</a:t>
            </a:r>
            <a:r>
              <a:rPr lang="en-US" dirty="0">
                <a:solidFill>
                  <a:srgbClr val="0000E5"/>
                </a:solidFill>
                <a:latin typeface="+mn-lt"/>
                <a:cs typeface="ＭＳ Ｐゴシック" charset="-128"/>
              </a:rPr>
              <a:t>  </a:t>
            </a:r>
            <a:r>
              <a:rPr lang="en-US" b="1" dirty="0">
                <a:solidFill>
                  <a:srgbClr val="0000E5"/>
                </a:solidFill>
                <a:latin typeface="+mn-lt"/>
                <a:cs typeface="ＭＳ Ｐゴシック" charset="-128"/>
              </a:rPr>
              <a:t>a</a:t>
            </a:r>
            <a:r>
              <a:rPr lang="en-US" dirty="0">
                <a:latin typeface="+mn-lt"/>
                <a:cs typeface="ＭＳ Ｐゴシック" charset="-128"/>
              </a:rPr>
              <a:t>  Draw the graph of </a:t>
            </a:r>
            <a:r>
              <a:rPr lang="en-US" i="1" dirty="0" err="1">
                <a:latin typeface="+mn-lt"/>
                <a:ea typeface="Times New Roman" charset="0"/>
                <a:cs typeface="Times New Roman" charset="0"/>
              </a:rPr>
              <a:t>y</a:t>
            </a:r>
            <a:r>
              <a:rPr lang="en-US" dirty="0">
                <a:latin typeface="+mn-lt"/>
                <a:cs typeface="ＭＳ Ｐゴシック" charset="-128"/>
              </a:rPr>
              <a:t> = </a:t>
            </a:r>
            <a:r>
              <a:rPr lang="en-US" i="1" dirty="0">
                <a:latin typeface="+mn-lt"/>
                <a:ea typeface="Times New Roman" charset="0"/>
                <a:cs typeface="Times New Roman" charset="0"/>
              </a:rPr>
              <a:t>x</a:t>
            </a:r>
            <a:r>
              <a:rPr lang="en-US" baseline="30000" dirty="0">
                <a:latin typeface="+mn-lt"/>
                <a:cs typeface="ＭＳ Ｐゴシック" charset="-128"/>
              </a:rPr>
              <a:t>2</a:t>
            </a:r>
            <a:r>
              <a:rPr lang="en-US" dirty="0">
                <a:latin typeface="+mn-lt"/>
                <a:cs typeface="ＭＳ Ｐゴシック" charset="-128"/>
              </a:rPr>
              <a:t> - </a:t>
            </a:r>
            <a:r>
              <a:rPr lang="en-US" i="1" dirty="0">
                <a:latin typeface="+mn-lt"/>
                <a:ea typeface="Times New Roman" charset="0"/>
                <a:cs typeface="Times New Roman" charset="0"/>
              </a:rPr>
              <a:t>x</a:t>
            </a:r>
            <a:r>
              <a:rPr lang="en-US" baseline="30000" dirty="0">
                <a:latin typeface="+mn-lt"/>
                <a:cs typeface="ＭＳ Ｐゴシック" charset="-128"/>
              </a:rPr>
              <a:t>3</a:t>
            </a:r>
            <a:r>
              <a:rPr lang="en-US" dirty="0">
                <a:latin typeface="+mn-lt"/>
                <a:cs typeface="ＭＳ Ｐゴシック" charset="-128"/>
              </a:rPr>
              <a:t> + 3</a:t>
            </a:r>
            <a:r>
              <a:rPr lang="en-US" i="1" dirty="0">
                <a:latin typeface="+mn-lt"/>
                <a:ea typeface="Times New Roman" charset="0"/>
                <a:cs typeface="Times New Roman" charset="0"/>
              </a:rPr>
              <a:t>x</a:t>
            </a:r>
            <a:r>
              <a:rPr lang="en-US" dirty="0">
                <a:latin typeface="+mn-lt"/>
                <a:cs typeface="ＭＳ Ｐゴシック" charset="-128"/>
              </a:rPr>
              <a:t>  in the range </a:t>
            </a:r>
          </a:p>
        </p:txBody>
      </p:sp>
      <p:graphicFrame>
        <p:nvGraphicFramePr>
          <p:cNvPr id="7171" name="Object 2"/>
          <p:cNvGraphicFramePr>
            <a:graphicFrameLocks noChangeAspect="1"/>
          </p:cNvGraphicFramePr>
          <p:nvPr/>
        </p:nvGraphicFramePr>
        <p:xfrm>
          <a:off x="5783263" y="1371600"/>
          <a:ext cx="10541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Equation" r:id="rId3" imgW="1054100" imgH="228600" progId="Equation.DSMT4">
                  <p:embed/>
                </p:oleObj>
              </mc:Choice>
              <mc:Fallback>
                <p:oleObj name="Equation" r:id="rId3" imgW="10541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3263" y="1371600"/>
                        <a:ext cx="10541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3"/>
          <p:cNvGraphicFramePr>
            <a:graphicFrameLocks noChangeAspect="1"/>
          </p:cNvGraphicFramePr>
          <p:nvPr/>
        </p:nvGraphicFramePr>
        <p:xfrm>
          <a:off x="1054100" y="2316163"/>
          <a:ext cx="6985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Equation" r:id="rId5" imgW="698500" imgH="266700" progId="Equation.DSMT4">
                  <p:embed/>
                </p:oleObj>
              </mc:Choice>
              <mc:Fallback>
                <p:oleObj name="Equation" r:id="rId5" imgW="698500" imgH="2667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4100" y="2316163"/>
                        <a:ext cx="6985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4"/>
          <p:cNvGraphicFramePr>
            <a:graphicFrameLocks noChangeAspect="1"/>
          </p:cNvGraphicFramePr>
          <p:nvPr/>
        </p:nvGraphicFramePr>
        <p:xfrm>
          <a:off x="2066925" y="2216150"/>
          <a:ext cx="2641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Equation" r:id="rId7" imgW="2641600" imgH="393700" progId="Equation.DSMT4">
                  <p:embed/>
                </p:oleObj>
              </mc:Choice>
              <mc:Fallback>
                <p:oleObj name="Equation" r:id="rId7" imgW="2641600" imgH="3937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6925" y="2216150"/>
                        <a:ext cx="26416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5"/>
          <p:cNvGraphicFramePr>
            <a:graphicFrameLocks noChangeAspect="1"/>
          </p:cNvGraphicFramePr>
          <p:nvPr/>
        </p:nvGraphicFramePr>
        <p:xfrm>
          <a:off x="4725988" y="2311400"/>
          <a:ext cx="10414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Equation" r:id="rId9" imgW="1041400" imgH="228600" progId="Equation.DSMT4">
                  <p:embed/>
                </p:oleObj>
              </mc:Choice>
              <mc:Fallback>
                <p:oleObj name="Equation" r:id="rId9" imgW="104140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5988" y="2311400"/>
                        <a:ext cx="10414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6"/>
          <p:cNvGraphicFramePr>
            <a:graphicFrameLocks noChangeAspect="1"/>
          </p:cNvGraphicFramePr>
          <p:nvPr/>
        </p:nvGraphicFramePr>
        <p:xfrm>
          <a:off x="5919788" y="2311400"/>
          <a:ext cx="355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name="Equation" r:id="rId11" imgW="355600" imgH="228600" progId="Equation.DSMT4">
                  <p:embed/>
                </p:oleObj>
              </mc:Choice>
              <mc:Fallback>
                <p:oleObj name="Equation" r:id="rId11" imgW="35560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9788" y="2311400"/>
                        <a:ext cx="355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1054100" y="2913063"/>
          <a:ext cx="6604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name="Equation" r:id="rId13" imgW="660400" imgH="266700" progId="Equation.DSMT4">
                  <p:embed/>
                </p:oleObj>
              </mc:Choice>
              <mc:Fallback>
                <p:oleObj name="Equation" r:id="rId13" imgW="660400" imgH="2667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4100" y="2913063"/>
                        <a:ext cx="6604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0" name="Object 8"/>
          <p:cNvGraphicFramePr>
            <a:graphicFrameLocks noChangeAspect="1"/>
          </p:cNvGraphicFramePr>
          <p:nvPr/>
        </p:nvGraphicFramePr>
        <p:xfrm>
          <a:off x="2087563" y="2811463"/>
          <a:ext cx="2565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name="Equation" r:id="rId15" imgW="2565400" imgH="393700" progId="Equation.DSMT4">
                  <p:embed/>
                </p:oleObj>
              </mc:Choice>
              <mc:Fallback>
                <p:oleObj name="Equation" r:id="rId15" imgW="2565400" imgH="3937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7563" y="2811463"/>
                        <a:ext cx="25654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1" name="Object 9"/>
          <p:cNvGraphicFramePr>
            <a:graphicFrameLocks noChangeAspect="1"/>
          </p:cNvGraphicFramePr>
          <p:nvPr/>
        </p:nvGraphicFramePr>
        <p:xfrm>
          <a:off x="4735513" y="2908300"/>
          <a:ext cx="939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name="Equation" r:id="rId17" imgW="939800" imgH="228600" progId="Equation.DSMT4">
                  <p:embed/>
                </p:oleObj>
              </mc:Choice>
              <mc:Fallback>
                <p:oleObj name="Equation" r:id="rId17" imgW="93980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5513" y="2908300"/>
                        <a:ext cx="9398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2" name="Object 10"/>
          <p:cNvGraphicFramePr>
            <a:graphicFrameLocks noChangeAspect="1"/>
          </p:cNvGraphicFramePr>
          <p:nvPr/>
        </p:nvGraphicFramePr>
        <p:xfrm>
          <a:off x="5924550" y="2908300"/>
          <a:ext cx="4445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name="Equation" r:id="rId19" imgW="444500" imgH="228600" progId="Equation.DSMT4">
                  <p:embed/>
                </p:oleObj>
              </mc:Choice>
              <mc:Fallback>
                <p:oleObj name="Equation" r:id="rId19" imgW="444500" imgH="228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4550" y="2908300"/>
                        <a:ext cx="4445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3" name="Object 11"/>
          <p:cNvGraphicFramePr>
            <a:graphicFrameLocks noChangeAspect="1"/>
          </p:cNvGraphicFramePr>
          <p:nvPr/>
        </p:nvGraphicFramePr>
        <p:xfrm>
          <a:off x="1049338" y="3487738"/>
          <a:ext cx="5715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6" name="Equation" r:id="rId21" imgW="571500" imgH="266700" progId="Equation.DSMT4">
                  <p:embed/>
                </p:oleObj>
              </mc:Choice>
              <mc:Fallback>
                <p:oleObj name="Equation" r:id="rId21" imgW="571500" imgH="2667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9338" y="3487738"/>
                        <a:ext cx="5715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4" name="Object 12"/>
          <p:cNvGraphicFramePr>
            <a:graphicFrameLocks noChangeAspect="1"/>
          </p:cNvGraphicFramePr>
          <p:nvPr/>
        </p:nvGraphicFramePr>
        <p:xfrm>
          <a:off x="2074863" y="3386138"/>
          <a:ext cx="2260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7" name="Equation" r:id="rId23" imgW="2260600" imgH="393700" progId="Equation.DSMT4">
                  <p:embed/>
                </p:oleObj>
              </mc:Choice>
              <mc:Fallback>
                <p:oleObj name="Equation" r:id="rId23" imgW="2260600" imgH="3937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4863" y="3386138"/>
                        <a:ext cx="22606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5" name="Object 13"/>
          <p:cNvGraphicFramePr>
            <a:graphicFrameLocks noChangeAspect="1"/>
          </p:cNvGraphicFramePr>
          <p:nvPr/>
        </p:nvGraphicFramePr>
        <p:xfrm>
          <a:off x="4725988" y="3482975"/>
          <a:ext cx="10414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8" name="Equation" r:id="rId25" imgW="1041400" imgH="228600" progId="Equation.DSMT4">
                  <p:embed/>
                </p:oleObj>
              </mc:Choice>
              <mc:Fallback>
                <p:oleObj name="Equation" r:id="rId25" imgW="1041400" imgH="228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5988" y="3482975"/>
                        <a:ext cx="10414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6" name="Object 14"/>
          <p:cNvGraphicFramePr>
            <a:graphicFrameLocks noChangeAspect="1"/>
          </p:cNvGraphicFramePr>
          <p:nvPr/>
        </p:nvGraphicFramePr>
        <p:xfrm>
          <a:off x="5926138" y="3482975"/>
          <a:ext cx="355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" name="Equation" r:id="rId27" imgW="355600" imgH="228600" progId="Equation.DSMT4">
                  <p:embed/>
                </p:oleObj>
              </mc:Choice>
              <mc:Fallback>
                <p:oleObj name="Equation" r:id="rId27" imgW="355600" imgH="228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6138" y="3482975"/>
                        <a:ext cx="355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7" name="Object 15"/>
          <p:cNvGraphicFramePr>
            <a:graphicFrameLocks noChangeAspect="1"/>
          </p:cNvGraphicFramePr>
          <p:nvPr/>
        </p:nvGraphicFramePr>
        <p:xfrm>
          <a:off x="1052513" y="4081463"/>
          <a:ext cx="5207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0" name="Equation" r:id="rId29" imgW="520700" imgH="266700" progId="Equation.DSMT4">
                  <p:embed/>
                </p:oleObj>
              </mc:Choice>
              <mc:Fallback>
                <p:oleObj name="Equation" r:id="rId29" imgW="520700" imgH="2667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2513" y="4081463"/>
                        <a:ext cx="5207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8" name="Object 16"/>
          <p:cNvGraphicFramePr>
            <a:graphicFrameLocks noChangeAspect="1"/>
          </p:cNvGraphicFramePr>
          <p:nvPr/>
        </p:nvGraphicFramePr>
        <p:xfrm>
          <a:off x="2095500" y="3979863"/>
          <a:ext cx="2120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1" name="Equation" r:id="rId31" imgW="2120900" imgH="393700" progId="Equation.DSMT4">
                  <p:embed/>
                </p:oleObj>
              </mc:Choice>
              <mc:Fallback>
                <p:oleObj name="Equation" r:id="rId31" imgW="2120900" imgH="3937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0" y="3979863"/>
                        <a:ext cx="21209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9" name="Object 17"/>
          <p:cNvGraphicFramePr>
            <a:graphicFrameLocks noChangeAspect="1"/>
          </p:cNvGraphicFramePr>
          <p:nvPr/>
        </p:nvGraphicFramePr>
        <p:xfrm>
          <a:off x="4729163" y="4076700"/>
          <a:ext cx="939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2" name="Equation" r:id="rId33" imgW="939800" imgH="228600" progId="Equation.DSMT4">
                  <p:embed/>
                </p:oleObj>
              </mc:Choice>
              <mc:Fallback>
                <p:oleObj name="Equation" r:id="rId33" imgW="939800" imgH="2286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9163" y="4076700"/>
                        <a:ext cx="9398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90" name="Object 18"/>
          <p:cNvGraphicFramePr>
            <a:graphicFrameLocks noChangeAspect="1"/>
          </p:cNvGraphicFramePr>
          <p:nvPr/>
        </p:nvGraphicFramePr>
        <p:xfrm>
          <a:off x="5921375" y="4076700"/>
          <a:ext cx="355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3" name="Equation" r:id="rId35" imgW="355600" imgH="228600" progId="Equation.DSMT4">
                  <p:embed/>
                </p:oleObj>
              </mc:Choice>
              <mc:Fallback>
                <p:oleObj name="Equation" r:id="rId35" imgW="355600" imgH="2286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1375" y="4076700"/>
                        <a:ext cx="355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91" name="Object 19"/>
          <p:cNvGraphicFramePr>
            <a:graphicFrameLocks noChangeAspect="1"/>
          </p:cNvGraphicFramePr>
          <p:nvPr/>
        </p:nvGraphicFramePr>
        <p:xfrm>
          <a:off x="1050925" y="4668838"/>
          <a:ext cx="5715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4" name="Equation" r:id="rId37" imgW="571500" imgH="266700" progId="Equation.DSMT4">
                  <p:embed/>
                </p:oleObj>
              </mc:Choice>
              <mc:Fallback>
                <p:oleObj name="Equation" r:id="rId37" imgW="571500" imgH="2667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925" y="4668838"/>
                        <a:ext cx="5715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92" name="Object 20"/>
          <p:cNvGraphicFramePr>
            <a:graphicFrameLocks noChangeAspect="1"/>
          </p:cNvGraphicFramePr>
          <p:nvPr/>
        </p:nvGraphicFramePr>
        <p:xfrm>
          <a:off x="2084388" y="4567238"/>
          <a:ext cx="2260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5" name="Equation" r:id="rId39" imgW="2260600" imgH="393700" progId="Equation.DSMT4">
                  <p:embed/>
                </p:oleObj>
              </mc:Choice>
              <mc:Fallback>
                <p:oleObj name="Equation" r:id="rId39" imgW="2260600" imgH="3937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4388" y="4567238"/>
                        <a:ext cx="22606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93" name="Object 21"/>
          <p:cNvGraphicFramePr>
            <a:graphicFrameLocks noChangeAspect="1"/>
          </p:cNvGraphicFramePr>
          <p:nvPr/>
        </p:nvGraphicFramePr>
        <p:xfrm>
          <a:off x="4732338" y="4664075"/>
          <a:ext cx="10414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6" name="Equation" r:id="rId41" imgW="1041400" imgH="228600" progId="Equation.DSMT4">
                  <p:embed/>
                </p:oleObj>
              </mc:Choice>
              <mc:Fallback>
                <p:oleObj name="Equation" r:id="rId41" imgW="1041400" imgH="2286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2338" y="4664075"/>
                        <a:ext cx="10414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94" name="Object 22"/>
          <p:cNvGraphicFramePr>
            <a:graphicFrameLocks noChangeAspect="1"/>
          </p:cNvGraphicFramePr>
          <p:nvPr/>
        </p:nvGraphicFramePr>
        <p:xfrm>
          <a:off x="5913438" y="4664075"/>
          <a:ext cx="355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7" name="Equation" r:id="rId43" imgW="355600" imgH="228600" progId="Equation.DSMT4">
                  <p:embed/>
                </p:oleObj>
              </mc:Choice>
              <mc:Fallback>
                <p:oleObj name="Equation" r:id="rId43" imgW="355600" imgH="2286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3438" y="4664075"/>
                        <a:ext cx="355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95" name="Object 23"/>
          <p:cNvGraphicFramePr>
            <a:graphicFrameLocks noChangeAspect="1"/>
          </p:cNvGraphicFramePr>
          <p:nvPr/>
        </p:nvGraphicFramePr>
        <p:xfrm>
          <a:off x="1044575" y="5262563"/>
          <a:ext cx="5715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8" name="Equation" r:id="rId45" imgW="571500" imgH="266700" progId="Equation.DSMT4">
                  <p:embed/>
                </p:oleObj>
              </mc:Choice>
              <mc:Fallback>
                <p:oleObj name="Equation" r:id="rId45" imgW="571500" imgH="2667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4575" y="5262563"/>
                        <a:ext cx="5715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96" name="Object 24"/>
          <p:cNvGraphicFramePr>
            <a:graphicFrameLocks noChangeAspect="1"/>
          </p:cNvGraphicFramePr>
          <p:nvPr/>
        </p:nvGraphicFramePr>
        <p:xfrm>
          <a:off x="2060575" y="5160963"/>
          <a:ext cx="2260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9" name="Equation" r:id="rId47" imgW="2260600" imgH="393700" progId="Equation.DSMT4">
                  <p:embed/>
                </p:oleObj>
              </mc:Choice>
              <mc:Fallback>
                <p:oleObj name="Equation" r:id="rId47" imgW="2260600" imgH="3937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0575" y="5160963"/>
                        <a:ext cx="22606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97" name="Object 25"/>
          <p:cNvGraphicFramePr>
            <a:graphicFrameLocks noChangeAspect="1"/>
          </p:cNvGraphicFramePr>
          <p:nvPr/>
        </p:nvGraphicFramePr>
        <p:xfrm>
          <a:off x="4732338" y="5257800"/>
          <a:ext cx="11684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0" name="Equation" r:id="rId49" imgW="1168400" imgH="228600" progId="Equation.DSMT4">
                  <p:embed/>
                </p:oleObj>
              </mc:Choice>
              <mc:Fallback>
                <p:oleObj name="Equation" r:id="rId49" imgW="1168400" imgH="2286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2338" y="5257800"/>
                        <a:ext cx="11684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98" name="Object 26"/>
          <p:cNvGraphicFramePr>
            <a:graphicFrameLocks noChangeAspect="1"/>
          </p:cNvGraphicFramePr>
          <p:nvPr/>
        </p:nvGraphicFramePr>
        <p:xfrm>
          <a:off x="5921375" y="5257800"/>
          <a:ext cx="482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1" name="Equation" r:id="rId51" imgW="482600" imgH="228600" progId="Equation.DSMT4">
                  <p:embed/>
                </p:oleObj>
              </mc:Choice>
              <mc:Fallback>
                <p:oleObj name="Equation" r:id="rId51" imgW="482600" imgH="22860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1375" y="5257800"/>
                        <a:ext cx="482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6802438" y="4856163"/>
            <a:ext cx="1743075" cy="1200150"/>
          </a:xfrm>
          <a:prstGeom prst="rect">
            <a:avLst/>
          </a:prstGeom>
          <a:gradFill rotWithShape="1">
            <a:gsLst>
              <a:gs pos="0">
                <a:srgbClr val="6D6DFF"/>
              </a:gs>
              <a:gs pos="100000">
                <a:srgbClr val="1414FF"/>
              </a:gs>
            </a:gsLst>
            <a:lin ang="5400000"/>
          </a:gradFill>
          <a:ln w="9525">
            <a:solidFill>
              <a:srgbClr val="2D2DFE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rPr>
              <a:t>Put the results into a table and then draw the graph.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200" y="2959100"/>
            <a:ext cx="4165600" cy="347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 bwMode="auto">
          <a:xfrm rot="5400000" flipH="1" flipV="1">
            <a:off x="2216943" y="4580732"/>
            <a:ext cx="3471863" cy="0"/>
          </a:xfrm>
          <a:prstGeom prst="straightConnector1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 bwMode="auto">
          <a:xfrm>
            <a:off x="2336800" y="4702175"/>
            <a:ext cx="4249738" cy="1588"/>
          </a:xfrm>
          <a:prstGeom prst="straightConnector1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97" name="TextBox 23"/>
          <p:cNvSpPr txBox="1">
            <a:spLocks noChangeArrowheads="1"/>
          </p:cNvSpPr>
          <p:nvPr/>
        </p:nvSpPr>
        <p:spPr bwMode="auto">
          <a:xfrm>
            <a:off x="3706813" y="4651375"/>
            <a:ext cx="4540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0</a:t>
            </a:r>
          </a:p>
        </p:txBody>
      </p:sp>
      <p:sp>
        <p:nvSpPr>
          <p:cNvPr id="8198" name="TextBox 24"/>
          <p:cNvSpPr txBox="1">
            <a:spLocks noChangeArrowheads="1"/>
          </p:cNvSpPr>
          <p:nvPr/>
        </p:nvSpPr>
        <p:spPr bwMode="auto">
          <a:xfrm>
            <a:off x="4543425" y="4668838"/>
            <a:ext cx="4540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sp>
        <p:nvSpPr>
          <p:cNvPr id="8199" name="TextBox 26"/>
          <p:cNvSpPr txBox="1">
            <a:spLocks noChangeArrowheads="1"/>
          </p:cNvSpPr>
          <p:nvPr/>
        </p:nvSpPr>
        <p:spPr bwMode="auto">
          <a:xfrm>
            <a:off x="6107113" y="4668838"/>
            <a:ext cx="4540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3</a:t>
            </a:r>
          </a:p>
        </p:txBody>
      </p:sp>
      <p:sp>
        <p:nvSpPr>
          <p:cNvPr id="8200" name="TextBox 27"/>
          <p:cNvSpPr txBox="1">
            <a:spLocks noChangeArrowheads="1"/>
          </p:cNvSpPr>
          <p:nvPr/>
        </p:nvSpPr>
        <p:spPr bwMode="auto">
          <a:xfrm>
            <a:off x="2198688" y="4668838"/>
            <a:ext cx="4556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-2</a:t>
            </a:r>
          </a:p>
        </p:txBody>
      </p:sp>
      <p:sp>
        <p:nvSpPr>
          <p:cNvPr id="8201" name="TextBox 28"/>
          <p:cNvSpPr txBox="1">
            <a:spLocks noChangeArrowheads="1"/>
          </p:cNvSpPr>
          <p:nvPr/>
        </p:nvSpPr>
        <p:spPr bwMode="auto">
          <a:xfrm>
            <a:off x="3008313" y="4668838"/>
            <a:ext cx="4556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-1</a:t>
            </a:r>
          </a:p>
        </p:txBody>
      </p:sp>
      <p:sp>
        <p:nvSpPr>
          <p:cNvPr id="8202" name="TextBox 29"/>
          <p:cNvSpPr txBox="1">
            <a:spLocks noChangeArrowheads="1"/>
          </p:cNvSpPr>
          <p:nvPr/>
        </p:nvSpPr>
        <p:spPr bwMode="auto">
          <a:xfrm>
            <a:off x="3705225" y="3748088"/>
            <a:ext cx="4556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5</a:t>
            </a:r>
          </a:p>
        </p:txBody>
      </p:sp>
      <p:sp>
        <p:nvSpPr>
          <p:cNvPr id="8203" name="TextBox 30"/>
          <p:cNvSpPr txBox="1">
            <a:spLocks noChangeArrowheads="1"/>
          </p:cNvSpPr>
          <p:nvPr/>
        </p:nvSpPr>
        <p:spPr bwMode="auto">
          <a:xfrm>
            <a:off x="3582988" y="2962275"/>
            <a:ext cx="454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10</a:t>
            </a:r>
          </a:p>
        </p:txBody>
      </p:sp>
      <p:sp>
        <p:nvSpPr>
          <p:cNvPr id="8204" name="TextBox 32"/>
          <p:cNvSpPr txBox="1">
            <a:spLocks noChangeArrowheads="1"/>
          </p:cNvSpPr>
          <p:nvPr/>
        </p:nvSpPr>
        <p:spPr bwMode="auto">
          <a:xfrm>
            <a:off x="5338763" y="4668838"/>
            <a:ext cx="4540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2</a:t>
            </a:r>
          </a:p>
        </p:txBody>
      </p:sp>
      <p:sp>
        <p:nvSpPr>
          <p:cNvPr id="19470" name="TextBox 33"/>
          <p:cNvSpPr txBox="1">
            <a:spLocks noChangeArrowheads="1"/>
          </p:cNvSpPr>
          <p:nvPr/>
        </p:nvSpPr>
        <p:spPr bwMode="auto">
          <a:xfrm>
            <a:off x="3813175" y="2414588"/>
            <a:ext cx="466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i="1" dirty="0" err="1">
                <a:latin typeface="+mn-lt"/>
                <a:ea typeface="Times New Roman" charset="0"/>
                <a:cs typeface="Times New Roman" charset="0"/>
              </a:rPr>
              <a:t>y</a:t>
            </a:r>
            <a:endParaRPr lang="en-US" sz="2000" i="1" dirty="0">
              <a:latin typeface="+mn-lt"/>
              <a:ea typeface="Times New Roman" charset="0"/>
              <a:cs typeface="Times New Roman" charset="0"/>
            </a:endParaRPr>
          </a:p>
        </p:txBody>
      </p:sp>
      <p:sp>
        <p:nvSpPr>
          <p:cNvPr id="19471" name="TextBox 34"/>
          <p:cNvSpPr txBox="1">
            <a:spLocks noChangeArrowheads="1"/>
          </p:cNvSpPr>
          <p:nvPr/>
        </p:nvSpPr>
        <p:spPr bwMode="auto">
          <a:xfrm>
            <a:off x="6670675" y="4502150"/>
            <a:ext cx="466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i="1">
                <a:latin typeface="+mn-lt"/>
                <a:ea typeface="Times New Roman" charset="0"/>
                <a:cs typeface="Times New Roman" charset="0"/>
              </a:rPr>
              <a:t>x</a:t>
            </a:r>
          </a:p>
        </p:txBody>
      </p:sp>
      <p:sp>
        <p:nvSpPr>
          <p:cNvPr id="8207" name="TextBox 32"/>
          <p:cNvSpPr txBox="1">
            <a:spLocks noChangeArrowheads="1"/>
          </p:cNvSpPr>
          <p:nvPr/>
        </p:nvSpPr>
        <p:spPr bwMode="auto">
          <a:xfrm>
            <a:off x="3498850" y="6053138"/>
            <a:ext cx="5826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-10</a:t>
            </a:r>
          </a:p>
        </p:txBody>
      </p:sp>
      <p:sp>
        <p:nvSpPr>
          <p:cNvPr id="8208" name="TextBox 29"/>
          <p:cNvSpPr txBox="1">
            <a:spLocks noChangeArrowheads="1"/>
          </p:cNvSpPr>
          <p:nvPr/>
        </p:nvSpPr>
        <p:spPr bwMode="auto">
          <a:xfrm>
            <a:off x="3625850" y="5283200"/>
            <a:ext cx="4556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-5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274888" y="3552825"/>
            <a:ext cx="423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x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052763" y="4643438"/>
            <a:ext cx="4238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x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800475" y="4500563"/>
            <a:ext cx="4238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x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567238" y="4033838"/>
            <a:ext cx="422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x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345113" y="4189413"/>
            <a:ext cx="4238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x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113463" y="5865813"/>
            <a:ext cx="422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x</a:t>
            </a:r>
          </a:p>
        </p:txBody>
      </p: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1566863" y="1262063"/>
          <a:ext cx="5334000" cy="74295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AD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AD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Object 2"/>
          <p:cNvGraphicFramePr>
            <a:graphicFrameLocks noChangeAspect="1"/>
          </p:cNvGraphicFramePr>
          <p:nvPr/>
        </p:nvGraphicFramePr>
        <p:xfrm>
          <a:off x="898525" y="3789363"/>
          <a:ext cx="15748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3" name="Equation" r:id="rId4" imgW="1574800" imgH="330200" progId="Equation.DSMT4">
                  <p:embed/>
                </p:oleObj>
              </mc:Choice>
              <mc:Fallback>
                <p:oleObj name="Equation" r:id="rId4" imgW="1574800" imgH="330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8525" y="3789363"/>
                        <a:ext cx="15748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Freeform 36"/>
          <p:cNvSpPr/>
          <p:nvPr/>
        </p:nvSpPr>
        <p:spPr>
          <a:xfrm>
            <a:off x="2419350" y="3771900"/>
            <a:ext cx="3835400" cy="2305050"/>
          </a:xfrm>
          <a:custGeom>
            <a:avLst/>
            <a:gdLst>
              <a:gd name="connsiteX0" fmla="*/ 0 w 3835400"/>
              <a:gd name="connsiteY0" fmla="*/ 0 h 2305050"/>
              <a:gd name="connsiteX1" fmla="*/ 774700 w 3835400"/>
              <a:gd name="connsiteY1" fmla="*/ 1085850 h 2305050"/>
              <a:gd name="connsiteX2" fmla="*/ 1524000 w 3835400"/>
              <a:gd name="connsiteY2" fmla="*/ 933450 h 2305050"/>
              <a:gd name="connsiteX3" fmla="*/ 2292350 w 3835400"/>
              <a:gd name="connsiteY3" fmla="*/ 469900 h 2305050"/>
              <a:gd name="connsiteX4" fmla="*/ 3073400 w 3835400"/>
              <a:gd name="connsiteY4" fmla="*/ 622300 h 2305050"/>
              <a:gd name="connsiteX5" fmla="*/ 3835400 w 3835400"/>
              <a:gd name="connsiteY5" fmla="*/ 2305050 h 2305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35400" h="2305050">
                <a:moveTo>
                  <a:pt x="0" y="0"/>
                </a:moveTo>
                <a:cubicBezTo>
                  <a:pt x="260350" y="465137"/>
                  <a:pt x="520700" y="930275"/>
                  <a:pt x="774700" y="1085850"/>
                </a:cubicBezTo>
                <a:cubicBezTo>
                  <a:pt x="1028700" y="1241425"/>
                  <a:pt x="1271058" y="1036108"/>
                  <a:pt x="1524000" y="933450"/>
                </a:cubicBezTo>
                <a:cubicBezTo>
                  <a:pt x="1776942" y="830792"/>
                  <a:pt x="2034117" y="521758"/>
                  <a:pt x="2292350" y="469900"/>
                </a:cubicBezTo>
                <a:cubicBezTo>
                  <a:pt x="2550583" y="418042"/>
                  <a:pt x="2816225" y="316442"/>
                  <a:pt x="3073400" y="622300"/>
                </a:cubicBezTo>
                <a:cubicBezTo>
                  <a:pt x="3330575" y="928158"/>
                  <a:pt x="3835400" y="2305050"/>
                  <a:pt x="3835400" y="2305050"/>
                </a:cubicBezTo>
              </a:path>
            </a:pathLst>
          </a:cu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36"/>
          <p:cNvGrpSpPr>
            <a:grpSpLocks/>
          </p:cNvGrpSpPr>
          <p:nvPr/>
        </p:nvGrpSpPr>
        <p:grpSpPr bwMode="auto">
          <a:xfrm>
            <a:off x="898525" y="2414588"/>
            <a:ext cx="6238875" cy="4024312"/>
            <a:chOff x="897995" y="2414058"/>
            <a:chExt cx="6239405" cy="4024842"/>
          </a:xfrm>
        </p:grpSpPr>
        <p:pic>
          <p:nvPicPr>
            <p:cNvPr id="9232" name="Picture 3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5199" y="2959100"/>
              <a:ext cx="4165600" cy="3479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9" name="Straight Arrow Connector 38"/>
            <p:cNvCxnSpPr/>
            <p:nvPr/>
          </p:nvCxnSpPr>
          <p:spPr bwMode="auto">
            <a:xfrm rot="5400000" flipH="1" flipV="1">
              <a:off x="2216444" y="4580487"/>
              <a:ext cx="3472320" cy="0"/>
            </a:xfrm>
            <a:prstGeom prst="straightConnector1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 bwMode="auto">
            <a:xfrm>
              <a:off x="2336392" y="4701946"/>
              <a:ext cx="4250099" cy="1588"/>
            </a:xfrm>
            <a:prstGeom prst="straightConnector1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235" name="TextBox 23"/>
            <p:cNvSpPr txBox="1">
              <a:spLocks noChangeArrowheads="1"/>
            </p:cNvSpPr>
            <p:nvPr/>
          </p:nvSpPr>
          <p:spPr bwMode="auto">
            <a:xfrm>
              <a:off x="3706813" y="4651375"/>
              <a:ext cx="454025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0</a:t>
              </a:r>
            </a:p>
          </p:txBody>
        </p:sp>
        <p:sp>
          <p:nvSpPr>
            <p:cNvPr id="9236" name="TextBox 24"/>
            <p:cNvSpPr txBox="1">
              <a:spLocks noChangeArrowheads="1"/>
            </p:cNvSpPr>
            <p:nvPr/>
          </p:nvSpPr>
          <p:spPr bwMode="auto">
            <a:xfrm>
              <a:off x="4543425" y="4668838"/>
              <a:ext cx="454025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9237" name="TextBox 26"/>
            <p:cNvSpPr txBox="1">
              <a:spLocks noChangeArrowheads="1"/>
            </p:cNvSpPr>
            <p:nvPr/>
          </p:nvSpPr>
          <p:spPr bwMode="auto">
            <a:xfrm>
              <a:off x="6107117" y="4668838"/>
              <a:ext cx="454025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3</a:t>
              </a:r>
            </a:p>
          </p:txBody>
        </p:sp>
        <p:sp>
          <p:nvSpPr>
            <p:cNvPr id="9238" name="TextBox 27"/>
            <p:cNvSpPr txBox="1">
              <a:spLocks noChangeArrowheads="1"/>
            </p:cNvSpPr>
            <p:nvPr/>
          </p:nvSpPr>
          <p:spPr bwMode="auto">
            <a:xfrm>
              <a:off x="2198684" y="4668838"/>
              <a:ext cx="455612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-2</a:t>
              </a:r>
            </a:p>
          </p:txBody>
        </p:sp>
        <p:sp>
          <p:nvSpPr>
            <p:cNvPr id="9239" name="TextBox 28"/>
            <p:cNvSpPr txBox="1">
              <a:spLocks noChangeArrowheads="1"/>
            </p:cNvSpPr>
            <p:nvPr/>
          </p:nvSpPr>
          <p:spPr bwMode="auto">
            <a:xfrm>
              <a:off x="3008313" y="4668838"/>
              <a:ext cx="455612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-1</a:t>
              </a:r>
            </a:p>
          </p:txBody>
        </p:sp>
        <p:sp>
          <p:nvSpPr>
            <p:cNvPr id="9240" name="TextBox 29"/>
            <p:cNvSpPr txBox="1">
              <a:spLocks noChangeArrowheads="1"/>
            </p:cNvSpPr>
            <p:nvPr/>
          </p:nvSpPr>
          <p:spPr bwMode="auto">
            <a:xfrm>
              <a:off x="3705225" y="3747556"/>
              <a:ext cx="45561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5</a:t>
              </a:r>
            </a:p>
          </p:txBody>
        </p:sp>
        <p:sp>
          <p:nvSpPr>
            <p:cNvPr id="9241" name="TextBox 30"/>
            <p:cNvSpPr txBox="1">
              <a:spLocks noChangeArrowheads="1"/>
            </p:cNvSpPr>
            <p:nvPr/>
          </p:nvSpPr>
          <p:spPr bwMode="auto">
            <a:xfrm>
              <a:off x="3582988" y="2961742"/>
              <a:ext cx="4540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10</a:t>
              </a:r>
            </a:p>
          </p:txBody>
        </p:sp>
        <p:sp>
          <p:nvSpPr>
            <p:cNvPr id="9242" name="TextBox 32"/>
            <p:cNvSpPr txBox="1">
              <a:spLocks noChangeArrowheads="1"/>
            </p:cNvSpPr>
            <p:nvPr/>
          </p:nvSpPr>
          <p:spPr bwMode="auto">
            <a:xfrm>
              <a:off x="5338236" y="4668838"/>
              <a:ext cx="454025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2</a:t>
              </a:r>
            </a:p>
          </p:txBody>
        </p:sp>
        <p:sp>
          <p:nvSpPr>
            <p:cNvPr id="20508" name="TextBox 33"/>
            <p:cNvSpPr txBox="1">
              <a:spLocks noChangeArrowheads="1"/>
            </p:cNvSpPr>
            <p:nvPr/>
          </p:nvSpPr>
          <p:spPr bwMode="auto">
            <a:xfrm>
              <a:off x="3812893" y="2414058"/>
              <a:ext cx="466765" cy="400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i="1" dirty="0" err="1">
                  <a:latin typeface="+mn-lt"/>
                  <a:ea typeface="Times New Roman" charset="0"/>
                  <a:cs typeface="Times New Roman" charset="0"/>
                </a:rPr>
                <a:t>y</a:t>
              </a:r>
              <a:endParaRPr lang="en-US" sz="2000" i="1" dirty="0">
                <a:latin typeface="+mn-lt"/>
                <a:ea typeface="Times New Roman" charset="0"/>
                <a:cs typeface="Times New Roman" charset="0"/>
              </a:endParaRPr>
            </a:p>
          </p:txBody>
        </p:sp>
        <p:sp>
          <p:nvSpPr>
            <p:cNvPr id="20509" name="TextBox 34"/>
            <p:cNvSpPr txBox="1">
              <a:spLocks noChangeArrowheads="1"/>
            </p:cNvSpPr>
            <p:nvPr/>
          </p:nvSpPr>
          <p:spPr bwMode="auto">
            <a:xfrm>
              <a:off x="6670635" y="4501895"/>
              <a:ext cx="466765" cy="400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i="1">
                  <a:latin typeface="+mn-lt"/>
                  <a:ea typeface="Times New Roman" charset="0"/>
                  <a:cs typeface="Times New Roman" charset="0"/>
                </a:rPr>
                <a:t>x</a:t>
              </a:r>
            </a:p>
          </p:txBody>
        </p:sp>
        <p:sp>
          <p:nvSpPr>
            <p:cNvPr id="9245" name="TextBox 32"/>
            <p:cNvSpPr txBox="1">
              <a:spLocks noChangeArrowheads="1"/>
            </p:cNvSpPr>
            <p:nvPr/>
          </p:nvSpPr>
          <p:spPr bwMode="auto">
            <a:xfrm>
              <a:off x="3498323" y="6052613"/>
              <a:ext cx="582612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-10</a:t>
              </a:r>
            </a:p>
          </p:txBody>
        </p:sp>
        <p:sp>
          <p:nvSpPr>
            <p:cNvPr id="9246" name="TextBox 29"/>
            <p:cNvSpPr txBox="1">
              <a:spLocks noChangeArrowheads="1"/>
            </p:cNvSpPr>
            <p:nvPr/>
          </p:nvSpPr>
          <p:spPr bwMode="auto">
            <a:xfrm>
              <a:off x="3625323" y="5282673"/>
              <a:ext cx="45561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-5</a:t>
              </a:r>
            </a:p>
          </p:txBody>
        </p:sp>
        <p:sp>
          <p:nvSpPr>
            <p:cNvPr id="9247" name="TextBox 59"/>
            <p:cNvSpPr txBox="1">
              <a:spLocks noChangeArrowheads="1"/>
            </p:cNvSpPr>
            <p:nvPr/>
          </p:nvSpPr>
          <p:spPr bwMode="auto">
            <a:xfrm>
              <a:off x="2275416" y="3553351"/>
              <a:ext cx="423863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x</a:t>
              </a:r>
            </a:p>
          </p:txBody>
        </p:sp>
        <p:sp>
          <p:nvSpPr>
            <p:cNvPr id="9248" name="TextBox 60"/>
            <p:cNvSpPr txBox="1">
              <a:spLocks noChangeArrowheads="1"/>
            </p:cNvSpPr>
            <p:nvPr/>
          </p:nvSpPr>
          <p:spPr bwMode="auto">
            <a:xfrm>
              <a:off x="3053292" y="4642906"/>
              <a:ext cx="42386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x</a:t>
              </a:r>
            </a:p>
          </p:txBody>
        </p:sp>
        <p:sp>
          <p:nvSpPr>
            <p:cNvPr id="9249" name="TextBox 61"/>
            <p:cNvSpPr txBox="1">
              <a:spLocks noChangeArrowheads="1"/>
            </p:cNvSpPr>
            <p:nvPr/>
          </p:nvSpPr>
          <p:spPr bwMode="auto">
            <a:xfrm>
              <a:off x="3800212" y="4500297"/>
              <a:ext cx="4238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x</a:t>
              </a:r>
            </a:p>
          </p:txBody>
        </p:sp>
        <p:sp>
          <p:nvSpPr>
            <p:cNvPr id="9250" name="TextBox 62"/>
            <p:cNvSpPr txBox="1">
              <a:spLocks noChangeArrowheads="1"/>
            </p:cNvSpPr>
            <p:nvPr/>
          </p:nvSpPr>
          <p:spPr bwMode="auto">
            <a:xfrm>
              <a:off x="4566709" y="4033835"/>
              <a:ext cx="422275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x</a:t>
              </a:r>
            </a:p>
          </p:txBody>
        </p:sp>
        <p:sp>
          <p:nvSpPr>
            <p:cNvPr id="9251" name="TextBox 63"/>
            <p:cNvSpPr txBox="1">
              <a:spLocks noChangeArrowheads="1"/>
            </p:cNvSpPr>
            <p:nvPr/>
          </p:nvSpPr>
          <p:spPr bwMode="auto">
            <a:xfrm>
              <a:off x="5345643" y="4189418"/>
              <a:ext cx="42386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x</a:t>
              </a:r>
            </a:p>
          </p:txBody>
        </p:sp>
        <p:sp>
          <p:nvSpPr>
            <p:cNvPr id="9252" name="TextBox 64"/>
            <p:cNvSpPr txBox="1">
              <a:spLocks noChangeArrowheads="1"/>
            </p:cNvSpPr>
            <p:nvPr/>
          </p:nvSpPr>
          <p:spPr bwMode="auto">
            <a:xfrm>
              <a:off x="6112936" y="5865287"/>
              <a:ext cx="42227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x</a:t>
              </a:r>
            </a:p>
          </p:txBody>
        </p:sp>
        <p:graphicFrame>
          <p:nvGraphicFramePr>
            <p:cNvPr id="9253" name="Object 5"/>
            <p:cNvGraphicFramePr>
              <a:graphicFrameLocks noChangeAspect="1"/>
            </p:cNvGraphicFramePr>
            <p:nvPr/>
          </p:nvGraphicFramePr>
          <p:xfrm>
            <a:off x="897995" y="3789014"/>
            <a:ext cx="1574800" cy="3302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55" name="Equation" r:id="rId4" imgW="1574800" imgH="330200" progId="Equation.DSMT4">
                    <p:embed/>
                  </p:oleObj>
                </mc:Choice>
                <mc:Fallback>
                  <p:oleObj name="Equation" r:id="rId4" imgW="1574800" imgH="3302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7995" y="3789014"/>
                          <a:ext cx="1574800" cy="3302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7" name="Freeform 66"/>
            <p:cNvSpPr/>
            <p:nvPr/>
          </p:nvSpPr>
          <p:spPr>
            <a:xfrm>
              <a:off x="2418949" y="3771549"/>
              <a:ext cx="3835726" cy="2305354"/>
            </a:xfrm>
            <a:custGeom>
              <a:avLst/>
              <a:gdLst>
                <a:gd name="connsiteX0" fmla="*/ 0 w 3835400"/>
                <a:gd name="connsiteY0" fmla="*/ 0 h 2305050"/>
                <a:gd name="connsiteX1" fmla="*/ 774700 w 3835400"/>
                <a:gd name="connsiteY1" fmla="*/ 1085850 h 2305050"/>
                <a:gd name="connsiteX2" fmla="*/ 1524000 w 3835400"/>
                <a:gd name="connsiteY2" fmla="*/ 933450 h 2305050"/>
                <a:gd name="connsiteX3" fmla="*/ 2292350 w 3835400"/>
                <a:gd name="connsiteY3" fmla="*/ 469900 h 2305050"/>
                <a:gd name="connsiteX4" fmla="*/ 3073400 w 3835400"/>
                <a:gd name="connsiteY4" fmla="*/ 622300 h 2305050"/>
                <a:gd name="connsiteX5" fmla="*/ 3835400 w 3835400"/>
                <a:gd name="connsiteY5" fmla="*/ 2305050 h 2305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35400" h="2305050">
                  <a:moveTo>
                    <a:pt x="0" y="0"/>
                  </a:moveTo>
                  <a:cubicBezTo>
                    <a:pt x="260350" y="465137"/>
                    <a:pt x="520700" y="930275"/>
                    <a:pt x="774700" y="1085850"/>
                  </a:cubicBezTo>
                  <a:cubicBezTo>
                    <a:pt x="1028700" y="1241425"/>
                    <a:pt x="1271058" y="1036108"/>
                    <a:pt x="1524000" y="933450"/>
                  </a:cubicBezTo>
                  <a:cubicBezTo>
                    <a:pt x="1776942" y="830792"/>
                    <a:pt x="2034117" y="521758"/>
                    <a:pt x="2292350" y="469900"/>
                  </a:cubicBezTo>
                  <a:cubicBezTo>
                    <a:pt x="2550583" y="418042"/>
                    <a:pt x="2816225" y="316442"/>
                    <a:pt x="3073400" y="622300"/>
                  </a:cubicBezTo>
                  <a:cubicBezTo>
                    <a:pt x="3330575" y="928158"/>
                    <a:pt x="3835400" y="2305050"/>
                    <a:pt x="3835400" y="2305050"/>
                  </a:cubicBezTo>
                </a:path>
              </a:pathLst>
            </a:cu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0487" name="TextBox 4"/>
          <p:cNvSpPr txBox="1">
            <a:spLocks noChangeArrowheads="1"/>
          </p:cNvSpPr>
          <p:nvPr/>
        </p:nvSpPr>
        <p:spPr bwMode="auto">
          <a:xfrm>
            <a:off x="566738" y="1282700"/>
            <a:ext cx="7610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cs typeface="ＭＳ Ｐゴシック" charset="-128"/>
              </a:rPr>
              <a:t>  </a:t>
            </a:r>
            <a:r>
              <a:rPr lang="en-US" b="1" dirty="0" err="1">
                <a:solidFill>
                  <a:srgbClr val="0000E5"/>
                </a:solidFill>
                <a:latin typeface="+mn-lt"/>
                <a:cs typeface="ＭＳ Ｐゴシック" charset="-128"/>
              </a:rPr>
              <a:t>b</a:t>
            </a:r>
            <a:r>
              <a:rPr lang="en-US" dirty="0">
                <a:latin typeface="+mn-lt"/>
                <a:cs typeface="ＭＳ Ｐゴシック" charset="-128"/>
              </a:rPr>
              <a:t>  Use the graph to estimate the values of </a:t>
            </a:r>
            <a:r>
              <a:rPr lang="en-US" i="1" dirty="0" err="1">
                <a:latin typeface="+mn-lt"/>
                <a:ea typeface="Times New Roman" charset="0"/>
                <a:cs typeface="Times New Roman" charset="0"/>
              </a:rPr>
              <a:t>x</a:t>
            </a:r>
            <a:r>
              <a:rPr lang="en-US" dirty="0">
                <a:latin typeface="+mn-lt"/>
                <a:cs typeface="ＭＳ Ｐゴシック" charset="-128"/>
              </a:rPr>
              <a:t> when </a:t>
            </a:r>
            <a:r>
              <a:rPr lang="en-US" i="1" dirty="0" err="1">
                <a:latin typeface="+mn-lt"/>
                <a:ea typeface="Times New Roman" charset="0"/>
                <a:cs typeface="Times New Roman" charset="0"/>
              </a:rPr>
              <a:t>y</a:t>
            </a:r>
            <a:r>
              <a:rPr lang="en-US" dirty="0">
                <a:latin typeface="+mn-lt"/>
                <a:cs typeface="ＭＳ Ｐゴシック" charset="-128"/>
              </a:rPr>
              <a:t> = 2.</a:t>
            </a:r>
          </a:p>
        </p:txBody>
      </p:sp>
      <p:cxnSp>
        <p:nvCxnSpPr>
          <p:cNvPr id="34" name="Straight Connector 33"/>
          <p:cNvCxnSpPr>
            <a:endCxn id="67" idx="4"/>
          </p:cNvCxnSpPr>
          <p:nvPr/>
        </p:nvCxnSpPr>
        <p:spPr>
          <a:xfrm flipV="1">
            <a:off x="3952875" y="4394200"/>
            <a:ext cx="1539875" cy="158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0800000" flipV="1">
            <a:off x="2787650" y="4395788"/>
            <a:ext cx="1165225" cy="1587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6200000" flipH="1">
            <a:off x="2654300" y="4549775"/>
            <a:ext cx="298450" cy="635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>
            <a:off x="5344319" y="4548981"/>
            <a:ext cx="298450" cy="793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340350" y="4916488"/>
            <a:ext cx="738188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cs typeface="ＭＳ Ｐゴシック" charset="-128"/>
              </a:rPr>
              <a:t>2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2459038" y="4916488"/>
            <a:ext cx="860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>
                <a:solidFill>
                  <a:srgbClr val="E500E5"/>
                </a:solidFill>
              </a:rPr>
              <a:t>-1.5</a:t>
            </a:r>
          </a:p>
        </p:txBody>
      </p:sp>
      <p:graphicFrame>
        <p:nvGraphicFramePr>
          <p:cNvPr id="45" name="Object 2"/>
          <p:cNvGraphicFramePr>
            <a:graphicFrameLocks noChangeAspect="1"/>
          </p:cNvGraphicFramePr>
          <p:nvPr/>
        </p:nvGraphicFramePr>
        <p:xfrm>
          <a:off x="5434013" y="1817688"/>
          <a:ext cx="5334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6" name="Equation" r:id="rId6" imgW="533400" imgH="228600" progId="Equation.DSMT4">
                  <p:embed/>
                </p:oleObj>
              </mc:Choice>
              <mc:Fallback>
                <p:oleObj name="Equation" r:id="rId6" imgW="5334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4013" y="1817688"/>
                        <a:ext cx="5334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3"/>
          <p:cNvGraphicFramePr>
            <a:graphicFrameLocks noChangeAspect="1"/>
          </p:cNvGraphicFramePr>
          <p:nvPr/>
        </p:nvGraphicFramePr>
        <p:xfrm>
          <a:off x="3292475" y="1817688"/>
          <a:ext cx="8763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7" name="Equation" r:id="rId8" imgW="876300" imgH="266700" progId="Equation.DSMT4">
                  <p:embed/>
                </p:oleObj>
              </mc:Choice>
              <mc:Fallback>
                <p:oleObj name="Equation" r:id="rId8" imgW="876300" imgH="2667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2475" y="1817688"/>
                        <a:ext cx="8763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4886325" y="1733550"/>
            <a:ext cx="727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and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 rot="5400000">
            <a:off x="4252119" y="4548981"/>
            <a:ext cx="298450" cy="793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4152900" y="4914900"/>
            <a:ext cx="6731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cs typeface="ＭＳ Ｐゴシック" charset="-128"/>
              </a:rPr>
              <a:t>0.6</a:t>
            </a:r>
          </a:p>
        </p:txBody>
      </p:sp>
      <p:graphicFrame>
        <p:nvGraphicFramePr>
          <p:cNvPr id="76" name="Object 4"/>
          <p:cNvGraphicFramePr>
            <a:graphicFrameLocks noChangeAspect="1"/>
          </p:cNvGraphicFramePr>
          <p:nvPr/>
        </p:nvGraphicFramePr>
        <p:xfrm>
          <a:off x="4184650" y="1822450"/>
          <a:ext cx="7112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8" name="Equation" r:id="rId10" imgW="711200" imgH="228600" progId="Equation.DSMT4">
                  <p:embed/>
                </p:oleObj>
              </mc:Choice>
              <mc:Fallback>
                <p:oleObj name="Equation" r:id="rId10" imgW="7112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4650" y="1822450"/>
                        <a:ext cx="7112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7" grpId="0"/>
      <p:bldP spid="7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34"/>
          <p:cNvGrpSpPr>
            <a:grpSpLocks/>
          </p:cNvGrpSpPr>
          <p:nvPr/>
        </p:nvGrpSpPr>
        <p:grpSpPr bwMode="auto">
          <a:xfrm>
            <a:off x="898525" y="2414588"/>
            <a:ext cx="6238875" cy="4024312"/>
            <a:chOff x="897995" y="2414058"/>
            <a:chExt cx="6239405" cy="4024842"/>
          </a:xfrm>
        </p:grpSpPr>
        <p:pic>
          <p:nvPicPr>
            <p:cNvPr id="10252" name="Picture 3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5199" y="2959100"/>
              <a:ext cx="4165600" cy="3479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7" name="Straight Arrow Connector 36"/>
            <p:cNvCxnSpPr/>
            <p:nvPr/>
          </p:nvCxnSpPr>
          <p:spPr bwMode="auto">
            <a:xfrm rot="5400000" flipH="1" flipV="1">
              <a:off x="2216444" y="4580487"/>
              <a:ext cx="3472320" cy="0"/>
            </a:xfrm>
            <a:prstGeom prst="straightConnector1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 bwMode="auto">
            <a:xfrm>
              <a:off x="2336392" y="4701946"/>
              <a:ext cx="4250099" cy="1588"/>
            </a:xfrm>
            <a:prstGeom prst="straightConnector1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255" name="TextBox 23"/>
            <p:cNvSpPr txBox="1">
              <a:spLocks noChangeArrowheads="1"/>
            </p:cNvSpPr>
            <p:nvPr/>
          </p:nvSpPr>
          <p:spPr bwMode="auto">
            <a:xfrm>
              <a:off x="3706813" y="4651375"/>
              <a:ext cx="454025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0</a:t>
              </a:r>
            </a:p>
          </p:txBody>
        </p:sp>
        <p:sp>
          <p:nvSpPr>
            <p:cNvPr id="10256" name="TextBox 24"/>
            <p:cNvSpPr txBox="1">
              <a:spLocks noChangeArrowheads="1"/>
            </p:cNvSpPr>
            <p:nvPr/>
          </p:nvSpPr>
          <p:spPr bwMode="auto">
            <a:xfrm>
              <a:off x="4543425" y="4668838"/>
              <a:ext cx="454025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10257" name="TextBox 26"/>
            <p:cNvSpPr txBox="1">
              <a:spLocks noChangeArrowheads="1"/>
            </p:cNvSpPr>
            <p:nvPr/>
          </p:nvSpPr>
          <p:spPr bwMode="auto">
            <a:xfrm>
              <a:off x="6107117" y="4668838"/>
              <a:ext cx="454025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3</a:t>
              </a:r>
            </a:p>
          </p:txBody>
        </p:sp>
        <p:sp>
          <p:nvSpPr>
            <p:cNvPr id="10258" name="TextBox 27"/>
            <p:cNvSpPr txBox="1">
              <a:spLocks noChangeArrowheads="1"/>
            </p:cNvSpPr>
            <p:nvPr/>
          </p:nvSpPr>
          <p:spPr bwMode="auto">
            <a:xfrm>
              <a:off x="2198684" y="4668838"/>
              <a:ext cx="455612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-2</a:t>
              </a:r>
            </a:p>
          </p:txBody>
        </p:sp>
        <p:sp>
          <p:nvSpPr>
            <p:cNvPr id="10259" name="TextBox 28"/>
            <p:cNvSpPr txBox="1">
              <a:spLocks noChangeArrowheads="1"/>
            </p:cNvSpPr>
            <p:nvPr/>
          </p:nvSpPr>
          <p:spPr bwMode="auto">
            <a:xfrm>
              <a:off x="3008313" y="4668838"/>
              <a:ext cx="455612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-1</a:t>
              </a:r>
            </a:p>
          </p:txBody>
        </p:sp>
        <p:sp>
          <p:nvSpPr>
            <p:cNvPr id="10260" name="TextBox 29"/>
            <p:cNvSpPr txBox="1">
              <a:spLocks noChangeArrowheads="1"/>
            </p:cNvSpPr>
            <p:nvPr/>
          </p:nvSpPr>
          <p:spPr bwMode="auto">
            <a:xfrm>
              <a:off x="3705225" y="3747556"/>
              <a:ext cx="45561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5</a:t>
              </a:r>
            </a:p>
          </p:txBody>
        </p:sp>
        <p:sp>
          <p:nvSpPr>
            <p:cNvPr id="10261" name="TextBox 30"/>
            <p:cNvSpPr txBox="1">
              <a:spLocks noChangeArrowheads="1"/>
            </p:cNvSpPr>
            <p:nvPr/>
          </p:nvSpPr>
          <p:spPr bwMode="auto">
            <a:xfrm>
              <a:off x="3582988" y="2961742"/>
              <a:ext cx="4540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10</a:t>
              </a:r>
            </a:p>
          </p:txBody>
        </p:sp>
        <p:sp>
          <p:nvSpPr>
            <p:cNvPr id="10262" name="TextBox 32"/>
            <p:cNvSpPr txBox="1">
              <a:spLocks noChangeArrowheads="1"/>
            </p:cNvSpPr>
            <p:nvPr/>
          </p:nvSpPr>
          <p:spPr bwMode="auto">
            <a:xfrm>
              <a:off x="5338236" y="4668838"/>
              <a:ext cx="454025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2</a:t>
              </a:r>
            </a:p>
          </p:txBody>
        </p:sp>
        <p:sp>
          <p:nvSpPr>
            <p:cNvPr id="21528" name="TextBox 33"/>
            <p:cNvSpPr txBox="1">
              <a:spLocks noChangeArrowheads="1"/>
            </p:cNvSpPr>
            <p:nvPr/>
          </p:nvSpPr>
          <p:spPr bwMode="auto">
            <a:xfrm>
              <a:off x="3812893" y="2414058"/>
              <a:ext cx="466765" cy="400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i="1" dirty="0" err="1">
                  <a:latin typeface="+mn-lt"/>
                  <a:ea typeface="Times New Roman" charset="0"/>
                  <a:cs typeface="Times New Roman" charset="0"/>
                </a:rPr>
                <a:t>y</a:t>
              </a:r>
              <a:endParaRPr lang="en-US" sz="2000" i="1" dirty="0">
                <a:latin typeface="+mn-lt"/>
                <a:ea typeface="Times New Roman" charset="0"/>
                <a:cs typeface="Times New Roman" charset="0"/>
              </a:endParaRPr>
            </a:p>
          </p:txBody>
        </p:sp>
        <p:sp>
          <p:nvSpPr>
            <p:cNvPr id="21529" name="TextBox 34"/>
            <p:cNvSpPr txBox="1">
              <a:spLocks noChangeArrowheads="1"/>
            </p:cNvSpPr>
            <p:nvPr/>
          </p:nvSpPr>
          <p:spPr bwMode="auto">
            <a:xfrm>
              <a:off x="6670635" y="4501895"/>
              <a:ext cx="466765" cy="400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i="1">
                  <a:latin typeface="+mn-lt"/>
                  <a:ea typeface="Times New Roman" charset="0"/>
                  <a:cs typeface="Times New Roman" charset="0"/>
                </a:rPr>
                <a:t>x</a:t>
              </a:r>
            </a:p>
          </p:txBody>
        </p:sp>
        <p:sp>
          <p:nvSpPr>
            <p:cNvPr id="10265" name="TextBox 32"/>
            <p:cNvSpPr txBox="1">
              <a:spLocks noChangeArrowheads="1"/>
            </p:cNvSpPr>
            <p:nvPr/>
          </p:nvSpPr>
          <p:spPr bwMode="auto">
            <a:xfrm>
              <a:off x="3498323" y="6052613"/>
              <a:ext cx="582612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-10</a:t>
              </a:r>
            </a:p>
          </p:txBody>
        </p:sp>
        <p:sp>
          <p:nvSpPr>
            <p:cNvPr id="10266" name="TextBox 29"/>
            <p:cNvSpPr txBox="1">
              <a:spLocks noChangeArrowheads="1"/>
            </p:cNvSpPr>
            <p:nvPr/>
          </p:nvSpPr>
          <p:spPr bwMode="auto">
            <a:xfrm>
              <a:off x="3625323" y="5282673"/>
              <a:ext cx="45561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-5</a:t>
              </a:r>
            </a:p>
          </p:txBody>
        </p:sp>
        <p:sp>
          <p:nvSpPr>
            <p:cNvPr id="10267" name="TextBox 60"/>
            <p:cNvSpPr txBox="1">
              <a:spLocks noChangeArrowheads="1"/>
            </p:cNvSpPr>
            <p:nvPr/>
          </p:nvSpPr>
          <p:spPr bwMode="auto">
            <a:xfrm>
              <a:off x="2275416" y="3553351"/>
              <a:ext cx="423863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x</a:t>
              </a:r>
            </a:p>
          </p:txBody>
        </p:sp>
        <p:sp>
          <p:nvSpPr>
            <p:cNvPr id="10268" name="TextBox 61"/>
            <p:cNvSpPr txBox="1">
              <a:spLocks noChangeArrowheads="1"/>
            </p:cNvSpPr>
            <p:nvPr/>
          </p:nvSpPr>
          <p:spPr bwMode="auto">
            <a:xfrm>
              <a:off x="3053292" y="4642906"/>
              <a:ext cx="42386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x</a:t>
              </a:r>
            </a:p>
          </p:txBody>
        </p:sp>
        <p:sp>
          <p:nvSpPr>
            <p:cNvPr id="10269" name="TextBox 62"/>
            <p:cNvSpPr txBox="1">
              <a:spLocks noChangeArrowheads="1"/>
            </p:cNvSpPr>
            <p:nvPr/>
          </p:nvSpPr>
          <p:spPr bwMode="auto">
            <a:xfrm>
              <a:off x="3800212" y="4500297"/>
              <a:ext cx="4238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x</a:t>
              </a:r>
            </a:p>
          </p:txBody>
        </p:sp>
        <p:sp>
          <p:nvSpPr>
            <p:cNvPr id="10270" name="TextBox 63"/>
            <p:cNvSpPr txBox="1">
              <a:spLocks noChangeArrowheads="1"/>
            </p:cNvSpPr>
            <p:nvPr/>
          </p:nvSpPr>
          <p:spPr bwMode="auto">
            <a:xfrm>
              <a:off x="4566709" y="4033835"/>
              <a:ext cx="422275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x</a:t>
              </a:r>
            </a:p>
          </p:txBody>
        </p:sp>
        <p:sp>
          <p:nvSpPr>
            <p:cNvPr id="10271" name="TextBox 64"/>
            <p:cNvSpPr txBox="1">
              <a:spLocks noChangeArrowheads="1"/>
            </p:cNvSpPr>
            <p:nvPr/>
          </p:nvSpPr>
          <p:spPr bwMode="auto">
            <a:xfrm>
              <a:off x="5345643" y="4189418"/>
              <a:ext cx="42386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x</a:t>
              </a:r>
            </a:p>
          </p:txBody>
        </p:sp>
        <p:sp>
          <p:nvSpPr>
            <p:cNvPr id="10272" name="TextBox 65"/>
            <p:cNvSpPr txBox="1">
              <a:spLocks noChangeArrowheads="1"/>
            </p:cNvSpPr>
            <p:nvPr/>
          </p:nvSpPr>
          <p:spPr bwMode="auto">
            <a:xfrm>
              <a:off x="6112936" y="5865287"/>
              <a:ext cx="42227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/>
                <a:t>x</a:t>
              </a:r>
            </a:p>
          </p:txBody>
        </p:sp>
        <p:graphicFrame>
          <p:nvGraphicFramePr>
            <p:cNvPr id="10273" name="Object 4"/>
            <p:cNvGraphicFramePr>
              <a:graphicFrameLocks noChangeAspect="1"/>
            </p:cNvGraphicFramePr>
            <p:nvPr/>
          </p:nvGraphicFramePr>
          <p:xfrm>
            <a:off x="897995" y="3789014"/>
            <a:ext cx="1574800" cy="3302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5" name="Equation" r:id="rId4" imgW="1574800" imgH="330200" progId="Equation.DSMT4">
                    <p:embed/>
                  </p:oleObj>
                </mc:Choice>
                <mc:Fallback>
                  <p:oleObj name="Equation" r:id="rId4" imgW="1574800" imgH="3302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7995" y="3789014"/>
                          <a:ext cx="1574800" cy="3302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9" name="Freeform 68"/>
            <p:cNvSpPr/>
            <p:nvPr/>
          </p:nvSpPr>
          <p:spPr>
            <a:xfrm>
              <a:off x="2418949" y="3771549"/>
              <a:ext cx="3835726" cy="2305354"/>
            </a:xfrm>
            <a:custGeom>
              <a:avLst/>
              <a:gdLst>
                <a:gd name="connsiteX0" fmla="*/ 0 w 3835400"/>
                <a:gd name="connsiteY0" fmla="*/ 0 h 2305050"/>
                <a:gd name="connsiteX1" fmla="*/ 774700 w 3835400"/>
                <a:gd name="connsiteY1" fmla="*/ 1085850 h 2305050"/>
                <a:gd name="connsiteX2" fmla="*/ 1524000 w 3835400"/>
                <a:gd name="connsiteY2" fmla="*/ 933450 h 2305050"/>
                <a:gd name="connsiteX3" fmla="*/ 2292350 w 3835400"/>
                <a:gd name="connsiteY3" fmla="*/ 469900 h 2305050"/>
                <a:gd name="connsiteX4" fmla="*/ 3073400 w 3835400"/>
                <a:gd name="connsiteY4" fmla="*/ 622300 h 2305050"/>
                <a:gd name="connsiteX5" fmla="*/ 3835400 w 3835400"/>
                <a:gd name="connsiteY5" fmla="*/ 2305050 h 2305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35400" h="2305050">
                  <a:moveTo>
                    <a:pt x="0" y="0"/>
                  </a:moveTo>
                  <a:cubicBezTo>
                    <a:pt x="260350" y="465137"/>
                    <a:pt x="520700" y="930275"/>
                    <a:pt x="774700" y="1085850"/>
                  </a:cubicBezTo>
                  <a:cubicBezTo>
                    <a:pt x="1028700" y="1241425"/>
                    <a:pt x="1271058" y="1036108"/>
                    <a:pt x="1524000" y="933450"/>
                  </a:cubicBezTo>
                  <a:cubicBezTo>
                    <a:pt x="1776942" y="830792"/>
                    <a:pt x="2034117" y="521758"/>
                    <a:pt x="2292350" y="469900"/>
                  </a:cubicBezTo>
                  <a:cubicBezTo>
                    <a:pt x="2550583" y="418042"/>
                    <a:pt x="2816225" y="316442"/>
                    <a:pt x="3073400" y="622300"/>
                  </a:cubicBezTo>
                  <a:cubicBezTo>
                    <a:pt x="3330575" y="928158"/>
                    <a:pt x="3835400" y="2305050"/>
                    <a:pt x="3835400" y="2305050"/>
                  </a:cubicBezTo>
                </a:path>
              </a:pathLst>
            </a:cu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0243" name="TextBox 4"/>
          <p:cNvSpPr txBox="1">
            <a:spLocks noChangeArrowheads="1"/>
          </p:cNvSpPr>
          <p:nvPr/>
        </p:nvSpPr>
        <p:spPr bwMode="auto">
          <a:xfrm>
            <a:off x="566738" y="1282700"/>
            <a:ext cx="76104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     </a:t>
            </a:r>
            <a:r>
              <a:rPr lang="en-US" b="1">
                <a:solidFill>
                  <a:srgbClr val="0000E5"/>
                </a:solidFill>
              </a:rPr>
              <a:t>c</a:t>
            </a:r>
            <a:r>
              <a:rPr lang="en-US"/>
              <a:t>  By drawing a tangent to the graph estimate the gradient of </a:t>
            </a:r>
          </a:p>
          <a:p>
            <a:pPr eaLnBrk="1" hangingPunct="1"/>
            <a:r>
              <a:rPr lang="en-US"/>
              <a:t>         the graph when </a:t>
            </a:r>
            <a:r>
              <a:rPr lang="en-US" i="1">
                <a:cs typeface="Times New Roman" charset="0"/>
              </a:rPr>
              <a:t>x</a:t>
            </a:r>
            <a:r>
              <a:rPr lang="en-US"/>
              <a:t> = −1. </a:t>
            </a:r>
          </a:p>
        </p:txBody>
      </p:sp>
      <p:cxnSp>
        <p:nvCxnSpPr>
          <p:cNvPr id="41" name="Straight Connector 40"/>
          <p:cNvCxnSpPr/>
          <p:nvPr/>
        </p:nvCxnSpPr>
        <p:spPr>
          <a:xfrm rot="10800000">
            <a:off x="2438400" y="4564063"/>
            <a:ext cx="1524000" cy="625475"/>
          </a:xfrm>
          <a:prstGeom prst="line">
            <a:avLst/>
          </a:prstGeom>
          <a:ln w="2857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413000" y="5164138"/>
            <a:ext cx="1525588" cy="6350"/>
          </a:xfrm>
          <a:prstGeom prst="line">
            <a:avLst/>
          </a:prstGeom>
          <a:ln w="28575" cap="flat" cmpd="sng" algn="ctr">
            <a:solidFill>
              <a:srgbClr val="E500E5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2126456" y="4842670"/>
            <a:ext cx="600075" cy="11112"/>
          </a:xfrm>
          <a:prstGeom prst="line">
            <a:avLst/>
          </a:prstGeom>
          <a:ln w="28575" cap="flat" cmpd="sng" algn="ctr">
            <a:solidFill>
              <a:schemeClr val="accent6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3030538" y="5135563"/>
            <a:ext cx="793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>
                <a:solidFill>
                  <a:srgbClr val="E500E5"/>
                </a:solidFill>
              </a:rPr>
              <a:t>2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020888" y="4714875"/>
            <a:ext cx="7239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cs typeface="ＭＳ Ｐゴシック" charset="-128"/>
              </a:rPr>
              <a:t>4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4154488" y="1836738"/>
            <a:ext cx="1092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Gradient</a:t>
            </a:r>
          </a:p>
        </p:txBody>
      </p:sp>
      <p:graphicFrame>
        <p:nvGraphicFramePr>
          <p:cNvPr id="59" name="Object 2"/>
          <p:cNvGraphicFramePr>
            <a:graphicFrameLocks noChangeAspect="1"/>
          </p:cNvGraphicFramePr>
          <p:nvPr/>
        </p:nvGraphicFramePr>
        <p:xfrm>
          <a:off x="5194300" y="1714500"/>
          <a:ext cx="5461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6" name="Equation" r:id="rId6" imgW="546100" imgH="584200" progId="Equation.DSMT4">
                  <p:embed/>
                </p:oleObj>
              </mc:Choice>
              <mc:Fallback>
                <p:oleObj name="Equation" r:id="rId6" imgW="546100" imgH="584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4300" y="1714500"/>
                        <a:ext cx="5461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3"/>
          <p:cNvGraphicFramePr>
            <a:graphicFrameLocks noChangeAspect="1"/>
          </p:cNvGraphicFramePr>
          <p:nvPr/>
        </p:nvGraphicFramePr>
        <p:xfrm>
          <a:off x="5757863" y="1909763"/>
          <a:ext cx="4699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7" name="Equation" r:id="rId8" imgW="469900" imgH="228600" progId="Equation.DSMT4">
                  <p:embed/>
                </p:oleObj>
              </mc:Choice>
              <mc:Fallback>
                <p:oleObj name="Equation" r:id="rId8" imgW="4699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7863" y="1909763"/>
                        <a:ext cx="4699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5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0</TotalTime>
  <Words>331</Words>
  <Application>Microsoft Office PowerPoint</Application>
  <PresentationFormat>On-screen Show (4:3)</PresentationFormat>
  <Paragraphs>172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ＭＳ Ｐゴシック</vt:lpstr>
      <vt:lpstr>Calibri</vt:lpstr>
      <vt:lpstr>Times New Roman</vt:lpstr>
      <vt:lpstr>Clarity</vt:lpstr>
      <vt:lpstr>MathType 6.0 Equation</vt:lpstr>
      <vt:lpstr>CUBIC GRAPHS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2011-09-01T15:28:19Z</dcterms:created>
  <dcterms:modified xsi:type="dcterms:W3CDTF">2013-04-11T08:51:32Z</dcterms:modified>
</cp:coreProperties>
</file>