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sldIdLst>
    <p:sldId id="256" r:id="rId2"/>
    <p:sldId id="258" r:id="rId3"/>
    <p:sldId id="270" r:id="rId4"/>
    <p:sldId id="271" r:id="rId5"/>
    <p:sldId id="272" r:id="rId6"/>
    <p:sldId id="261" r:id="rId7"/>
    <p:sldId id="260" r:id="rId8"/>
    <p:sldId id="262" r:id="rId9"/>
    <p:sldId id="273" r:id="rId10"/>
    <p:sldId id="274" r:id="rId11"/>
    <p:sldId id="276" r:id="rId12"/>
    <p:sldId id="278" r:id="rId13"/>
    <p:sldId id="277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3478"/>
        <p:guide pos="199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11.wmf"/><Relationship Id="rId2" Type="http://schemas.openxmlformats.org/officeDocument/2006/relationships/image" Target="../media/image4.wmf"/><Relationship Id="rId1" Type="http://schemas.openxmlformats.org/officeDocument/2006/relationships/image" Target="../media/image2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4.wmf"/><Relationship Id="rId7" Type="http://schemas.openxmlformats.org/officeDocument/2006/relationships/image" Target="../media/image15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8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2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80FA514-FACD-41DC-AABD-C77FCF54C0D3}" type="datetime1">
              <a:rPr lang="en-US" smtClean="0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1FB38FC-73C0-4D49-AF00-532819B345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0AC86F-A62B-4E07-BA0E-A420652B0104}" type="datetime1">
              <a:rPr lang="en-US" smtClean="0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43DADF-B041-4048-BECB-440642C648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84D5A3-202B-41AB-8439-6B0747C10AC3}" type="datetime1">
              <a:rPr lang="en-US" smtClean="0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273F0C-2D6B-411C-AE41-890A2299D5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EAD0AE-03EA-4D87-9DA4-6A811E7E01A3}" type="datetime1">
              <a:rPr lang="en-US" smtClean="0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ACF2C7-98F8-4842-9758-AEA55FAC3A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31644A-48B4-4536-B1DE-ED52CC96757C}" type="datetime1">
              <a:rPr lang="en-US" smtClean="0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FD1EA1-A0D3-446D-A0EC-78D1F19F2D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7D58B5-0243-4EAA-A2EA-BD82E4E408CB}" type="datetime1">
              <a:rPr lang="en-US" smtClean="0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4C8AEF-2B92-4D3A-9017-695A3392D2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F9C53D-11E6-426C-8770-90EA1E08EAC3}" type="datetime1">
              <a:rPr lang="en-US" smtClean="0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6FF16BF-557D-48BE-9D93-4A3D87BEB7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724CA8-8566-4055-997B-ECF458C5AFFF}" type="datetime1">
              <a:rPr lang="en-US" smtClean="0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D54793-53D6-458C-B1EA-E42C2FDB67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D12E05-32E0-4FFD-917E-F722120C5CDA}" type="datetime1">
              <a:rPr lang="en-US" smtClean="0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B0EC80-940E-4C2F-96F0-2D705C5D5D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DD0ED4F1-E831-4C24-854C-ECD786C0462B}" type="datetime1">
              <a:rPr lang="en-US" smtClean="0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85075F-1C9D-4993-A6A9-0DC7CAE5F3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9399133-F421-4F1C-8B9D-34AC43306772}" type="datetime1">
              <a:rPr lang="en-US" smtClean="0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14D19C-6FFB-483C-ABF7-3ACAE12850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720E7F2-B73B-4CE0-9EA8-83188F7FA200}" type="datetime1">
              <a:rPr lang="en-US" smtClean="0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ECE7050-703C-45F8-91B7-4F57F94880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55.bin"/><Relationship Id="rId10" Type="http://schemas.openxmlformats.org/officeDocument/2006/relationships/image" Target="../media/image2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33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6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7.bin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4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8.wmf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3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7.bin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9.bin"/><Relationship Id="rId10" Type="http://schemas.openxmlformats.org/officeDocument/2006/relationships/oleObject" Target="../embeddings/oleObject15.bin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8.bin"/><Relationship Id="rId22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5.bin"/><Relationship Id="rId15" Type="http://schemas.openxmlformats.org/officeDocument/2006/relationships/image" Target="../media/image5.wmf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28.bin"/><Relationship Id="rId14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41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ANGLE PROPERTIES</a:t>
            </a:r>
            <a:endParaRPr lang="en-US" dirty="0" smtClean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250825" y="1117600"/>
            <a:ext cx="1262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Examples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252413" y="1824038"/>
            <a:ext cx="3406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chemeClr val="accent1"/>
                </a:solidFill>
              </a:rPr>
              <a:t>3</a:t>
            </a:r>
            <a:r>
              <a:rPr lang="en-GB"/>
              <a:t>  Calculate the size of angle a.</a:t>
            </a:r>
          </a:p>
        </p:txBody>
      </p:sp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3517900" y="2840038"/>
          <a:ext cx="2362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3" imgW="2362200" imgH="241300" progId="Equation.DSMT4">
                  <p:embed/>
                </p:oleObj>
              </mc:Choice>
              <mc:Fallback>
                <p:oleObj name="Equation" r:id="rId3" imgW="23622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2840038"/>
                        <a:ext cx="23622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/>
        </p:nvGraphicFramePr>
        <p:xfrm>
          <a:off x="4506913" y="3446463"/>
          <a:ext cx="1371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5" imgW="1371600" imgH="241300" progId="Equation.DSMT4">
                  <p:embed/>
                </p:oleObj>
              </mc:Choice>
              <mc:Fallback>
                <p:oleObj name="Equation" r:id="rId5" imgW="1371600" imgH="241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6913" y="3446463"/>
                        <a:ext cx="13716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7"/>
          <p:cNvGraphicFramePr>
            <a:graphicFrameLocks noChangeAspect="1"/>
          </p:cNvGraphicFramePr>
          <p:nvPr/>
        </p:nvGraphicFramePr>
        <p:xfrm>
          <a:off x="5099050" y="3884613"/>
          <a:ext cx="736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7" imgW="736600" imgH="292100" progId="Equation.DSMT4">
                  <p:embed/>
                </p:oleObj>
              </mc:Choice>
              <mc:Fallback>
                <p:oleObj name="Equation" r:id="rId7" imgW="736600" imgH="292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050" y="3884613"/>
                        <a:ext cx="7366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072188" y="2754313"/>
            <a:ext cx="2635250" cy="369887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angles in a quadrilateral</a:t>
            </a:r>
          </a:p>
        </p:txBody>
      </p:sp>
      <p:grpSp>
        <p:nvGrpSpPr>
          <p:cNvPr id="11272" name="Group 30"/>
          <p:cNvGrpSpPr>
            <a:grpSpLocks/>
          </p:cNvGrpSpPr>
          <p:nvPr/>
        </p:nvGrpSpPr>
        <p:grpSpPr bwMode="auto">
          <a:xfrm>
            <a:off x="252413" y="2362200"/>
            <a:ext cx="4359275" cy="3076575"/>
            <a:chOff x="-72613" y="2290259"/>
            <a:chExt cx="4357794" cy="3077332"/>
          </a:xfrm>
        </p:grpSpPr>
        <p:sp>
          <p:nvSpPr>
            <p:cNvPr id="25" name="Arc 24"/>
            <p:cNvSpPr/>
            <p:nvPr/>
          </p:nvSpPr>
          <p:spPr>
            <a:xfrm>
              <a:off x="2845807" y="2985755"/>
              <a:ext cx="915677" cy="914625"/>
            </a:xfrm>
            <a:prstGeom prst="arc">
              <a:avLst>
                <a:gd name="adj1" fmla="val 4163412"/>
                <a:gd name="adj2" fmla="val 11964691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" name="Arc 7"/>
            <p:cNvSpPr/>
            <p:nvPr/>
          </p:nvSpPr>
          <p:spPr>
            <a:xfrm>
              <a:off x="1028738" y="2290259"/>
              <a:ext cx="914089" cy="914625"/>
            </a:xfrm>
            <a:prstGeom prst="arc">
              <a:avLst>
                <a:gd name="adj1" fmla="val 1486026"/>
                <a:gd name="adj2" fmla="val 7288070"/>
              </a:avLst>
            </a:prstGeom>
            <a:solidFill>
              <a:schemeClr val="accent1">
                <a:lumMod val="20000"/>
                <a:lumOff val="80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" name="Arc 10"/>
            <p:cNvSpPr/>
            <p:nvPr/>
          </p:nvSpPr>
          <p:spPr>
            <a:xfrm>
              <a:off x="3371092" y="4452966"/>
              <a:ext cx="914089" cy="914625"/>
            </a:xfrm>
            <a:prstGeom prst="arc">
              <a:avLst>
                <a:gd name="adj1" fmla="val 11237976"/>
                <a:gd name="adj2" fmla="val 14922111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" name="Arc 12"/>
            <p:cNvSpPr/>
            <p:nvPr/>
          </p:nvSpPr>
          <p:spPr>
            <a:xfrm>
              <a:off x="-72613" y="4024236"/>
              <a:ext cx="914089" cy="914625"/>
            </a:xfrm>
            <a:prstGeom prst="arc">
              <a:avLst>
                <a:gd name="adj1" fmla="val 18235285"/>
                <a:gd name="adj2" fmla="val 277379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aphicFrame>
          <p:nvGraphicFramePr>
            <p:cNvPr id="11277" name="Object 2"/>
            <p:cNvGraphicFramePr>
              <a:graphicFrameLocks noChangeAspect="1"/>
            </p:cNvGraphicFramePr>
            <p:nvPr/>
          </p:nvGraphicFramePr>
          <p:xfrm>
            <a:off x="549687" y="4273698"/>
            <a:ext cx="1651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5" name="Equation" r:id="rId9" imgW="165100" imgH="203200" progId="Equation.DSMT4">
                    <p:embed/>
                  </p:oleObj>
                </mc:Choice>
                <mc:Fallback>
                  <p:oleObj name="Equation" r:id="rId9" imgW="165100" imgH="2032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687" y="4273698"/>
                          <a:ext cx="165100" cy="203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8" name="Object 3"/>
            <p:cNvGraphicFramePr>
              <a:graphicFrameLocks noChangeAspect="1"/>
            </p:cNvGraphicFramePr>
            <p:nvPr/>
          </p:nvGraphicFramePr>
          <p:xfrm>
            <a:off x="1354138" y="2853215"/>
            <a:ext cx="4826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6" name="Equation" r:id="rId11" imgW="482600" imgH="279400" progId="Equation.DSMT4">
                    <p:embed/>
                  </p:oleObj>
                </mc:Choice>
                <mc:Fallback>
                  <p:oleObj name="Equation" r:id="rId11" imgW="482600" imgH="2794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4138" y="2853215"/>
                          <a:ext cx="482600" cy="279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9" name="Object 4"/>
            <p:cNvGraphicFramePr>
              <a:graphicFrameLocks noChangeAspect="1"/>
            </p:cNvGraphicFramePr>
            <p:nvPr/>
          </p:nvGraphicFramePr>
          <p:xfrm>
            <a:off x="3410106" y="4578931"/>
            <a:ext cx="3429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7" name="Equation" r:id="rId13" imgW="342900" imgH="279400" progId="Equation.DSMT4">
                    <p:embed/>
                  </p:oleObj>
                </mc:Choice>
                <mc:Fallback>
                  <p:oleObj name="Equation" r:id="rId13" imgW="342900" imgH="2794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0106" y="4578931"/>
                          <a:ext cx="342900" cy="279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Freeform 21"/>
            <p:cNvSpPr/>
            <p:nvPr/>
          </p:nvSpPr>
          <p:spPr>
            <a:xfrm>
              <a:off x="384432" y="2755511"/>
              <a:ext cx="3443705" cy="2154767"/>
            </a:xfrm>
            <a:custGeom>
              <a:avLst/>
              <a:gdLst>
                <a:gd name="connsiteX0" fmla="*/ 0 w 3443394"/>
                <a:gd name="connsiteY0" fmla="*/ 1717295 h 2155563"/>
                <a:gd name="connsiteX1" fmla="*/ 1091153 w 3443394"/>
                <a:gd name="connsiteY1" fmla="*/ 0 h 2155563"/>
                <a:gd name="connsiteX2" fmla="*/ 2915705 w 3443394"/>
                <a:gd name="connsiteY2" fmla="*/ 688706 h 2155563"/>
                <a:gd name="connsiteX3" fmla="*/ 3443394 w 3443394"/>
                <a:gd name="connsiteY3" fmla="*/ 2155563 h 2155563"/>
                <a:gd name="connsiteX4" fmla="*/ 0 w 3443394"/>
                <a:gd name="connsiteY4" fmla="*/ 1717295 h 2155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43394" h="2155563">
                  <a:moveTo>
                    <a:pt x="0" y="1717295"/>
                  </a:moveTo>
                  <a:lnTo>
                    <a:pt x="1091153" y="0"/>
                  </a:lnTo>
                  <a:lnTo>
                    <a:pt x="2915705" y="688706"/>
                  </a:lnTo>
                  <a:lnTo>
                    <a:pt x="3443394" y="2155563"/>
                  </a:lnTo>
                  <a:lnTo>
                    <a:pt x="0" y="1717295"/>
                  </a:lnTo>
                  <a:close/>
                </a:path>
              </a:pathLst>
            </a:cu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aphicFrame>
          <p:nvGraphicFramePr>
            <p:cNvPr id="11281" name="Object 8"/>
            <p:cNvGraphicFramePr>
              <a:graphicFrameLocks noChangeAspect="1"/>
            </p:cNvGraphicFramePr>
            <p:nvPr/>
          </p:nvGraphicFramePr>
          <p:xfrm>
            <a:off x="2855332" y="3429000"/>
            <a:ext cx="4826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8" name="Equation" r:id="rId15" imgW="482600" imgH="279400" progId="Equation.DSMT4">
                    <p:embed/>
                  </p:oleObj>
                </mc:Choice>
                <mc:Fallback>
                  <p:oleObj name="Equation" r:id="rId15" imgW="482600" imgH="2794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5332" y="3429000"/>
                          <a:ext cx="482600" cy="279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250825" y="1117600"/>
            <a:ext cx="1262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Examples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252413" y="1824038"/>
            <a:ext cx="3406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chemeClr val="accent1"/>
                </a:solidFill>
              </a:rPr>
              <a:t>4</a:t>
            </a:r>
            <a:r>
              <a:rPr lang="en-GB"/>
              <a:t>  Calculate the size of angle a.</a:t>
            </a:r>
          </a:p>
        </p:txBody>
      </p:sp>
      <p:grpSp>
        <p:nvGrpSpPr>
          <p:cNvPr id="12292" name="Group 21"/>
          <p:cNvGrpSpPr>
            <a:grpSpLocks/>
          </p:cNvGrpSpPr>
          <p:nvPr/>
        </p:nvGrpSpPr>
        <p:grpSpPr bwMode="auto">
          <a:xfrm>
            <a:off x="2306638" y="2555875"/>
            <a:ext cx="3689350" cy="1924050"/>
            <a:chOff x="4610943" y="4177260"/>
            <a:chExt cx="3688978" cy="1922717"/>
          </a:xfrm>
        </p:grpSpPr>
        <p:sp>
          <p:nvSpPr>
            <p:cNvPr id="11" name="Arc 10"/>
            <p:cNvSpPr/>
            <p:nvPr/>
          </p:nvSpPr>
          <p:spPr>
            <a:xfrm>
              <a:off x="5539536" y="4393010"/>
              <a:ext cx="914308" cy="913766"/>
            </a:xfrm>
            <a:prstGeom prst="arc">
              <a:avLst>
                <a:gd name="adj1" fmla="val 13945126"/>
                <a:gd name="adj2" fmla="val 20629623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" name="Arc 12"/>
            <p:cNvSpPr/>
            <p:nvPr/>
          </p:nvSpPr>
          <p:spPr>
            <a:xfrm>
              <a:off x="6164948" y="5141791"/>
              <a:ext cx="914308" cy="915353"/>
            </a:xfrm>
            <a:prstGeom prst="arc">
              <a:avLst>
                <a:gd name="adj1" fmla="val 13788532"/>
                <a:gd name="adj2" fmla="val 21051300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aphicFrame>
          <p:nvGraphicFramePr>
            <p:cNvPr id="12297" name="Object 2"/>
            <p:cNvGraphicFramePr>
              <a:graphicFrameLocks noChangeAspect="1"/>
            </p:cNvGraphicFramePr>
            <p:nvPr/>
          </p:nvGraphicFramePr>
          <p:xfrm>
            <a:off x="5971201" y="4521726"/>
            <a:ext cx="1651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2" name="Equation" r:id="rId3" imgW="165100" imgH="203200" progId="Equation.DSMT4">
                    <p:embed/>
                  </p:oleObj>
                </mc:Choice>
                <mc:Fallback>
                  <p:oleObj name="Equation" r:id="rId3" imgW="165100" imgH="2032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1201" y="4521726"/>
                          <a:ext cx="165100" cy="203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8" name="Object 3"/>
            <p:cNvGraphicFramePr>
              <a:graphicFrameLocks noChangeAspect="1"/>
            </p:cNvGraphicFramePr>
            <p:nvPr/>
          </p:nvGraphicFramePr>
          <p:xfrm>
            <a:off x="6453188" y="5196606"/>
            <a:ext cx="4826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3" name="Equation" r:id="rId5" imgW="482600" imgH="279400" progId="Equation.DSMT4">
                    <p:embed/>
                  </p:oleObj>
                </mc:Choice>
                <mc:Fallback>
                  <p:oleObj name="Equation" r:id="rId5" imgW="482600" imgH="2794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53188" y="5196606"/>
                          <a:ext cx="482600" cy="279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3" name="Straight Arrow Connector 22"/>
            <p:cNvCxnSpPr/>
            <p:nvPr/>
          </p:nvCxnSpPr>
          <p:spPr>
            <a:xfrm flipV="1">
              <a:off x="4610943" y="4345418"/>
              <a:ext cx="3358811" cy="85189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4941110" y="5197316"/>
              <a:ext cx="3358811" cy="85031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5268671" y="4356059"/>
              <a:ext cx="1922717" cy="1565117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2638425" y="5259388"/>
          <a:ext cx="850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7" imgW="850900" imgH="292100" progId="Equation.DSMT4">
                  <p:embed/>
                </p:oleObj>
              </mc:Choice>
              <mc:Fallback>
                <p:oleObj name="Equation" r:id="rId7" imgW="850900" imgH="292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8425" y="5259388"/>
                        <a:ext cx="8509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265613" y="5241925"/>
            <a:ext cx="2392362" cy="368300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corresponding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250825" y="1117600"/>
            <a:ext cx="1262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Examples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252413" y="1824038"/>
            <a:ext cx="3406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chemeClr val="accent1"/>
                </a:solidFill>
              </a:rPr>
              <a:t>5</a:t>
            </a:r>
            <a:r>
              <a:rPr lang="en-GB"/>
              <a:t>  Calculate the size of angle a.</a:t>
            </a:r>
          </a:p>
        </p:txBody>
      </p:sp>
      <p:grpSp>
        <p:nvGrpSpPr>
          <p:cNvPr id="13316" name="Group 21"/>
          <p:cNvGrpSpPr>
            <a:grpSpLocks/>
          </p:cNvGrpSpPr>
          <p:nvPr/>
        </p:nvGrpSpPr>
        <p:grpSpPr bwMode="auto">
          <a:xfrm>
            <a:off x="2306638" y="2555875"/>
            <a:ext cx="3689350" cy="1924050"/>
            <a:chOff x="4610943" y="4177260"/>
            <a:chExt cx="3688978" cy="1922717"/>
          </a:xfrm>
        </p:grpSpPr>
        <p:sp>
          <p:nvSpPr>
            <p:cNvPr id="11" name="Arc 10"/>
            <p:cNvSpPr/>
            <p:nvPr/>
          </p:nvSpPr>
          <p:spPr>
            <a:xfrm>
              <a:off x="5539536" y="4393010"/>
              <a:ext cx="914308" cy="913766"/>
            </a:xfrm>
            <a:prstGeom prst="arc">
              <a:avLst>
                <a:gd name="adj1" fmla="val 3073442"/>
                <a:gd name="adj2" fmla="val 9988551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" name="Arc 12"/>
            <p:cNvSpPr/>
            <p:nvPr/>
          </p:nvSpPr>
          <p:spPr>
            <a:xfrm>
              <a:off x="6164948" y="5141791"/>
              <a:ext cx="914308" cy="915353"/>
            </a:xfrm>
            <a:prstGeom prst="arc">
              <a:avLst>
                <a:gd name="adj1" fmla="val 9766162"/>
                <a:gd name="adj2" fmla="val 13711838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aphicFrame>
          <p:nvGraphicFramePr>
            <p:cNvPr id="13322" name="Object 2"/>
            <p:cNvGraphicFramePr>
              <a:graphicFrameLocks noChangeAspect="1"/>
            </p:cNvGraphicFramePr>
            <p:nvPr/>
          </p:nvGraphicFramePr>
          <p:xfrm>
            <a:off x="6288088" y="5422342"/>
            <a:ext cx="1651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7" name="Equation" r:id="rId3" imgW="165100" imgH="203200" progId="Equation.DSMT4">
                    <p:embed/>
                  </p:oleObj>
                </mc:Choice>
                <mc:Fallback>
                  <p:oleObj name="Equation" r:id="rId3" imgW="165100" imgH="2032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88088" y="5422342"/>
                          <a:ext cx="165100" cy="203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3" name="Object 3"/>
            <p:cNvGraphicFramePr>
              <a:graphicFrameLocks noChangeAspect="1"/>
            </p:cNvGraphicFramePr>
            <p:nvPr/>
          </p:nvGraphicFramePr>
          <p:xfrm>
            <a:off x="5694833" y="4917884"/>
            <a:ext cx="4572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8" name="Equation" r:id="rId5" imgW="457200" imgH="279400" progId="Equation.DSMT4">
                    <p:embed/>
                  </p:oleObj>
                </mc:Choice>
                <mc:Fallback>
                  <p:oleObj name="Equation" r:id="rId5" imgW="457200" imgH="2794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94833" y="4917884"/>
                          <a:ext cx="457200" cy="279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3" name="Straight Arrow Connector 22"/>
            <p:cNvCxnSpPr/>
            <p:nvPr/>
          </p:nvCxnSpPr>
          <p:spPr>
            <a:xfrm flipV="1">
              <a:off x="4610943" y="4345418"/>
              <a:ext cx="3358811" cy="85189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4941110" y="5197316"/>
              <a:ext cx="3358811" cy="85031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5268671" y="4356059"/>
              <a:ext cx="1922717" cy="1565117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2409825" y="5053013"/>
          <a:ext cx="13081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7" imgW="1308100" imgH="241300" progId="Equation.DSMT4">
                  <p:embed/>
                </p:oleObj>
              </mc:Choice>
              <mc:Fallback>
                <p:oleObj name="Equation" r:id="rId7" imgW="1308100" imgH="241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825" y="5053013"/>
                        <a:ext cx="13081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265613" y="5008563"/>
            <a:ext cx="1635125" cy="369887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interior angles</a:t>
            </a:r>
          </a:p>
        </p:txBody>
      </p:sp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2946400" y="5538788"/>
          <a:ext cx="736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9" imgW="736600" imgH="292100" progId="Equation.DSMT4">
                  <p:embed/>
                </p:oleObj>
              </mc:Choice>
              <mc:Fallback>
                <p:oleObj name="Equation" r:id="rId9" imgW="736600" imgH="292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5538788"/>
                        <a:ext cx="7366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250825" y="1117600"/>
            <a:ext cx="1262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Examples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252413" y="1824038"/>
            <a:ext cx="3406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chemeClr val="accent1"/>
                </a:solidFill>
              </a:rPr>
              <a:t>6</a:t>
            </a:r>
            <a:r>
              <a:rPr lang="en-GB"/>
              <a:t>  Calculate the size of angle a.</a:t>
            </a:r>
          </a:p>
        </p:txBody>
      </p:sp>
      <p:grpSp>
        <p:nvGrpSpPr>
          <p:cNvPr id="14340" name="Group 21"/>
          <p:cNvGrpSpPr>
            <a:grpSpLocks/>
          </p:cNvGrpSpPr>
          <p:nvPr/>
        </p:nvGrpSpPr>
        <p:grpSpPr bwMode="auto">
          <a:xfrm>
            <a:off x="2306638" y="2555875"/>
            <a:ext cx="3689350" cy="1924050"/>
            <a:chOff x="4610943" y="4177260"/>
            <a:chExt cx="3688978" cy="1922717"/>
          </a:xfrm>
        </p:grpSpPr>
        <p:sp>
          <p:nvSpPr>
            <p:cNvPr id="11" name="Arc 10"/>
            <p:cNvSpPr/>
            <p:nvPr/>
          </p:nvSpPr>
          <p:spPr>
            <a:xfrm>
              <a:off x="5539536" y="4393010"/>
              <a:ext cx="914308" cy="913766"/>
            </a:xfrm>
            <a:prstGeom prst="arc">
              <a:avLst>
                <a:gd name="adj1" fmla="val 3034526"/>
                <a:gd name="adj2" fmla="val 9829641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" name="Arc 12"/>
            <p:cNvSpPr/>
            <p:nvPr/>
          </p:nvSpPr>
          <p:spPr>
            <a:xfrm>
              <a:off x="6164948" y="5141791"/>
              <a:ext cx="914308" cy="915353"/>
            </a:xfrm>
            <a:prstGeom prst="arc">
              <a:avLst>
                <a:gd name="adj1" fmla="val 13788532"/>
                <a:gd name="adj2" fmla="val 21051300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aphicFrame>
          <p:nvGraphicFramePr>
            <p:cNvPr id="14345" name="Object 2"/>
            <p:cNvGraphicFramePr>
              <a:graphicFrameLocks noChangeAspect="1"/>
            </p:cNvGraphicFramePr>
            <p:nvPr/>
          </p:nvGraphicFramePr>
          <p:xfrm>
            <a:off x="5792766" y="4939198"/>
            <a:ext cx="1651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0" name="Equation" r:id="rId3" imgW="165100" imgH="203200" progId="Equation.DSMT4">
                    <p:embed/>
                  </p:oleObj>
                </mc:Choice>
                <mc:Fallback>
                  <p:oleObj name="Equation" r:id="rId3" imgW="165100" imgH="2032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2766" y="4939198"/>
                          <a:ext cx="165100" cy="203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6" name="Object 3"/>
            <p:cNvGraphicFramePr>
              <a:graphicFrameLocks noChangeAspect="1"/>
            </p:cNvGraphicFramePr>
            <p:nvPr/>
          </p:nvGraphicFramePr>
          <p:xfrm>
            <a:off x="6453188" y="5196606"/>
            <a:ext cx="4826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1" name="Equation" r:id="rId5" imgW="482600" imgH="279400" progId="Equation.DSMT4">
                    <p:embed/>
                  </p:oleObj>
                </mc:Choice>
                <mc:Fallback>
                  <p:oleObj name="Equation" r:id="rId5" imgW="482600" imgH="2794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53188" y="5196606"/>
                          <a:ext cx="482600" cy="279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3" name="Straight Arrow Connector 22"/>
            <p:cNvCxnSpPr/>
            <p:nvPr/>
          </p:nvCxnSpPr>
          <p:spPr>
            <a:xfrm flipV="1">
              <a:off x="4610943" y="4345418"/>
              <a:ext cx="3358811" cy="85189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4941110" y="5197316"/>
              <a:ext cx="3358811" cy="85031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5268671" y="4356059"/>
              <a:ext cx="1922717" cy="1565117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2644775" y="5259388"/>
          <a:ext cx="8382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7" imgW="838200" imgH="292100" progId="Equation.DSMT4">
                  <p:embed/>
                </p:oleObj>
              </mc:Choice>
              <mc:Fallback>
                <p:oleObj name="Equation" r:id="rId7" imgW="838200" imgH="292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4775" y="5259388"/>
                        <a:ext cx="8382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265613" y="5241925"/>
            <a:ext cx="1827212" cy="368300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alternate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39725" y="1117600"/>
            <a:ext cx="201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Names of angles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243013" y="2351088"/>
            <a:ext cx="2003425" cy="484187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dirty="0"/>
              <a:t>ACUTE angles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43013" y="3067050"/>
            <a:ext cx="2003425" cy="484188"/>
          </a:xfrm>
          <a:prstGeom prst="round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dirty="0"/>
              <a:t>RIGHT angles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43013" y="3792538"/>
            <a:ext cx="2003425" cy="482600"/>
          </a:xfrm>
          <a:prstGeom prst="roundRect">
            <a:avLst/>
          </a:prstGeom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dirty="0"/>
              <a:t>OBTUSE angles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43013" y="4508500"/>
            <a:ext cx="2003425" cy="482600"/>
          </a:xfrm>
          <a:prstGeom prst="roundRect">
            <a:avLst/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dirty="0"/>
              <a:t>REFLEX angles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246438" y="2351088"/>
            <a:ext cx="4213225" cy="484187"/>
            <a:chOff x="3246628" y="2351636"/>
            <a:chExt cx="4212568" cy="482988"/>
          </a:xfrm>
        </p:grpSpPr>
        <p:sp>
          <p:nvSpPr>
            <p:cNvPr id="11" name="Rounded Rectangle 10"/>
            <p:cNvSpPr/>
            <p:nvPr/>
          </p:nvSpPr>
          <p:spPr>
            <a:xfrm>
              <a:off x="4149774" y="2351636"/>
              <a:ext cx="3309422" cy="482988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dirty="0"/>
                <a:t>angles between 0</a:t>
              </a:r>
              <a:r>
                <a:rPr lang="en-GB" baseline="40000" dirty="0"/>
                <a:t>o</a:t>
              </a:r>
              <a:r>
                <a:rPr lang="en-GB" dirty="0"/>
                <a:t> and 90</a:t>
              </a:r>
              <a:r>
                <a:rPr lang="en-GB" baseline="40000" dirty="0"/>
                <a:t>o</a:t>
              </a:r>
            </a:p>
          </p:txBody>
        </p:sp>
        <p:cxnSp>
          <p:nvCxnSpPr>
            <p:cNvPr id="13" name="Straight Arrow Connector 12"/>
            <p:cNvCxnSpPr>
              <a:stCxn id="4" idx="3"/>
              <a:endCxn id="11" idx="1"/>
            </p:cNvCxnSpPr>
            <p:nvPr/>
          </p:nvCxnSpPr>
          <p:spPr>
            <a:xfrm>
              <a:off x="3246628" y="2593922"/>
              <a:ext cx="903146" cy="1584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246438" y="3067050"/>
            <a:ext cx="4213225" cy="484188"/>
            <a:chOff x="3246628" y="3067520"/>
            <a:chExt cx="4212568" cy="482988"/>
          </a:xfrm>
        </p:grpSpPr>
        <p:sp>
          <p:nvSpPr>
            <p:cNvPr id="10" name="Rounded Rectangle 9"/>
            <p:cNvSpPr/>
            <p:nvPr/>
          </p:nvSpPr>
          <p:spPr>
            <a:xfrm>
              <a:off x="4149774" y="3067520"/>
              <a:ext cx="3309422" cy="482988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dirty="0"/>
                <a:t>angles of 90</a:t>
              </a:r>
              <a:r>
                <a:rPr lang="en-GB" baseline="40000" dirty="0"/>
                <a:t>o</a:t>
              </a:r>
            </a:p>
          </p:txBody>
        </p:sp>
        <p:cxnSp>
          <p:nvCxnSpPr>
            <p:cNvPr id="15" name="Straight Arrow Connector 14"/>
            <p:cNvCxnSpPr>
              <a:stCxn id="5" idx="3"/>
              <a:endCxn id="10" idx="1"/>
            </p:cNvCxnSpPr>
            <p:nvPr/>
          </p:nvCxnSpPr>
          <p:spPr>
            <a:xfrm>
              <a:off x="3246628" y="3309806"/>
              <a:ext cx="903146" cy="158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2" name="Group 25"/>
          <p:cNvGrpSpPr>
            <a:grpSpLocks/>
          </p:cNvGrpSpPr>
          <p:nvPr/>
        </p:nvGrpSpPr>
        <p:grpSpPr bwMode="auto">
          <a:xfrm>
            <a:off x="3246438" y="3779838"/>
            <a:ext cx="4213225" cy="482600"/>
            <a:chOff x="3246628" y="3779838"/>
            <a:chExt cx="4212568" cy="482988"/>
          </a:xfrm>
        </p:grpSpPr>
        <p:sp>
          <p:nvSpPr>
            <p:cNvPr id="8" name="Rounded Rectangle 7"/>
            <p:cNvSpPr/>
            <p:nvPr/>
          </p:nvSpPr>
          <p:spPr>
            <a:xfrm>
              <a:off x="4149774" y="3779838"/>
              <a:ext cx="3309422" cy="48298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dirty="0"/>
                <a:t>angles between 90</a:t>
              </a:r>
              <a:r>
                <a:rPr lang="en-GB" baseline="40000" dirty="0"/>
                <a:t>o</a:t>
              </a:r>
              <a:r>
                <a:rPr lang="en-GB" dirty="0"/>
                <a:t> and 180</a:t>
              </a:r>
              <a:r>
                <a:rPr lang="en-GB" baseline="40000" dirty="0"/>
                <a:t>o</a:t>
              </a:r>
            </a:p>
          </p:txBody>
        </p:sp>
        <p:cxnSp>
          <p:nvCxnSpPr>
            <p:cNvPr id="17" name="Straight Arrow Connector 16"/>
            <p:cNvCxnSpPr>
              <a:stCxn id="6" idx="3"/>
              <a:endCxn id="8" idx="1"/>
            </p:cNvCxnSpPr>
            <p:nvPr/>
          </p:nvCxnSpPr>
          <p:spPr>
            <a:xfrm flipV="1">
              <a:off x="3246628" y="4021332"/>
              <a:ext cx="903146" cy="127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4" name="Group 26"/>
          <p:cNvGrpSpPr>
            <a:grpSpLocks/>
          </p:cNvGrpSpPr>
          <p:nvPr/>
        </p:nvGrpSpPr>
        <p:grpSpPr bwMode="auto">
          <a:xfrm>
            <a:off x="3246438" y="4508500"/>
            <a:ext cx="4213225" cy="482600"/>
            <a:chOff x="3246627" y="4507903"/>
            <a:chExt cx="4212569" cy="482988"/>
          </a:xfrm>
        </p:grpSpPr>
        <p:sp>
          <p:nvSpPr>
            <p:cNvPr id="9" name="Rounded Rectangle 8"/>
            <p:cNvSpPr/>
            <p:nvPr/>
          </p:nvSpPr>
          <p:spPr>
            <a:xfrm>
              <a:off x="4149773" y="4507903"/>
              <a:ext cx="3309423" cy="482988"/>
            </a:xfrm>
            <a:prstGeom prst="round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dirty="0"/>
                <a:t>angles greater than180</a:t>
              </a:r>
              <a:r>
                <a:rPr lang="en-GB" baseline="40000" dirty="0"/>
                <a:t>o</a:t>
              </a:r>
            </a:p>
          </p:txBody>
        </p:sp>
        <p:cxnSp>
          <p:nvCxnSpPr>
            <p:cNvPr id="19" name="Straight Arrow Connector 18"/>
            <p:cNvCxnSpPr>
              <a:stCxn id="7" idx="3"/>
              <a:endCxn id="9" idx="1"/>
            </p:cNvCxnSpPr>
            <p:nvPr/>
          </p:nvCxnSpPr>
          <p:spPr>
            <a:xfrm>
              <a:off x="3246627" y="4749397"/>
              <a:ext cx="903146" cy="158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339725" y="1117600"/>
            <a:ext cx="2249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Names of triangles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06438" y="3165475"/>
            <a:ext cx="1884362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equilateral triangle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617913" y="3165475"/>
            <a:ext cx="1882775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isosceles triangle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884363" y="5429250"/>
            <a:ext cx="1882775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right-angled isosceles triangle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530975" y="3167063"/>
            <a:ext cx="1882775" cy="9144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right-angled triangle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299075" y="5429250"/>
            <a:ext cx="1882775" cy="914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scalene </a:t>
            </a:r>
          </a:p>
          <a:p>
            <a:pPr algn="ctr">
              <a:defRPr/>
            </a:pPr>
            <a:r>
              <a:rPr lang="en-GB" dirty="0"/>
              <a:t>triangle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1116013" y="2030413"/>
            <a:ext cx="1060450" cy="976312"/>
            <a:chOff x="1115322" y="2030344"/>
            <a:chExt cx="1060704" cy="975916"/>
          </a:xfrm>
        </p:grpSpPr>
        <p:sp>
          <p:nvSpPr>
            <p:cNvPr id="20" name="Isosceles Triangle 19"/>
            <p:cNvSpPr/>
            <p:nvPr/>
          </p:nvSpPr>
          <p:spPr>
            <a:xfrm>
              <a:off x="1115322" y="2030344"/>
              <a:ext cx="1060704" cy="914029"/>
            </a:xfrm>
            <a:prstGeom prst="triangl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16200000" flipH="1">
              <a:off x="1574259" y="2944373"/>
              <a:ext cx="12377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2600000" flipH="1">
              <a:off x="1301103" y="2519096"/>
              <a:ext cx="123855" cy="793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9800000" flipH="1">
              <a:off x="1875916" y="2517508"/>
              <a:ext cx="122267" cy="952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2322513" y="4259263"/>
            <a:ext cx="976312" cy="974725"/>
            <a:chOff x="6521180" y="2030344"/>
            <a:chExt cx="975916" cy="975917"/>
          </a:xfrm>
        </p:grpSpPr>
        <p:sp>
          <p:nvSpPr>
            <p:cNvPr id="21" name="Right Triangle 20"/>
            <p:cNvSpPr/>
            <p:nvPr/>
          </p:nvSpPr>
          <p:spPr>
            <a:xfrm>
              <a:off x="6583067" y="2030344"/>
              <a:ext cx="914029" cy="913928"/>
            </a:xfrm>
            <a:prstGeom prst="rtTriangle">
              <a:avLst/>
            </a:prstGeom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51" name="Straight Connector 50"/>
            <p:cNvCxnSpPr/>
            <p:nvPr/>
          </p:nvCxnSpPr>
          <p:spPr>
            <a:xfrm rot="16200000" flipH="1">
              <a:off x="6966193" y="2945067"/>
              <a:ext cx="122387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800000" flipH="1">
              <a:off x="6521180" y="2497640"/>
              <a:ext cx="12377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Freeform 54"/>
            <p:cNvSpPr/>
            <p:nvPr/>
          </p:nvSpPr>
          <p:spPr>
            <a:xfrm>
              <a:off x="6578307" y="2844138"/>
              <a:ext cx="88864" cy="101724"/>
            </a:xfrm>
            <a:custGeom>
              <a:avLst/>
              <a:gdLst>
                <a:gd name="connsiteX0" fmla="*/ 0 w 88900"/>
                <a:gd name="connsiteY0" fmla="*/ 0 h 101600"/>
                <a:gd name="connsiteX1" fmla="*/ 88900 w 88900"/>
                <a:gd name="connsiteY1" fmla="*/ 0 h 101600"/>
                <a:gd name="connsiteX2" fmla="*/ 85725 w 88900"/>
                <a:gd name="connsiteY2" fmla="*/ 101600 h 10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900" h="101600">
                  <a:moveTo>
                    <a:pt x="0" y="0"/>
                  </a:moveTo>
                  <a:lnTo>
                    <a:pt x="88900" y="0"/>
                  </a:lnTo>
                  <a:cubicBezTo>
                    <a:pt x="87842" y="33867"/>
                    <a:pt x="85725" y="101600"/>
                    <a:pt x="85725" y="101600"/>
                  </a:cubicBezTo>
                </a:path>
              </a:pathLst>
            </a:cu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6534150" y="2025650"/>
            <a:ext cx="1631950" cy="981075"/>
            <a:chOff x="4777221" y="4266405"/>
            <a:chExt cx="1631385" cy="980286"/>
          </a:xfrm>
        </p:grpSpPr>
        <p:sp>
          <p:nvSpPr>
            <p:cNvPr id="23" name="Right Triangle 22"/>
            <p:cNvSpPr/>
            <p:nvPr/>
          </p:nvSpPr>
          <p:spPr>
            <a:xfrm>
              <a:off x="4850221" y="4266405"/>
              <a:ext cx="1558385" cy="913665"/>
            </a:xfrm>
            <a:prstGeom prst="rtTriangle">
              <a:avLst/>
            </a:prstGeom>
            <a:effectLst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850221" y="5078551"/>
              <a:ext cx="88869" cy="101518"/>
            </a:xfrm>
            <a:custGeom>
              <a:avLst/>
              <a:gdLst>
                <a:gd name="connsiteX0" fmla="*/ 0 w 88900"/>
                <a:gd name="connsiteY0" fmla="*/ 0 h 101600"/>
                <a:gd name="connsiteX1" fmla="*/ 88900 w 88900"/>
                <a:gd name="connsiteY1" fmla="*/ 0 h 101600"/>
                <a:gd name="connsiteX2" fmla="*/ 85725 w 88900"/>
                <a:gd name="connsiteY2" fmla="*/ 101600 h 10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900" h="101600">
                  <a:moveTo>
                    <a:pt x="0" y="0"/>
                  </a:moveTo>
                  <a:lnTo>
                    <a:pt x="88900" y="0"/>
                  </a:lnTo>
                  <a:cubicBezTo>
                    <a:pt x="87842" y="33867"/>
                    <a:pt x="85725" y="101600"/>
                    <a:pt x="85725" y="101600"/>
                  </a:cubicBezTo>
                </a:path>
              </a:pathLst>
            </a:cu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58" name="Straight Connector 57"/>
            <p:cNvCxnSpPr/>
            <p:nvPr/>
          </p:nvCxnSpPr>
          <p:spPr>
            <a:xfrm rot="10800000" flipH="1">
              <a:off x="4777221" y="4767652"/>
              <a:ext cx="123782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29" name="Group 59"/>
            <p:cNvGrpSpPr>
              <a:grpSpLocks/>
            </p:cNvGrpSpPr>
            <p:nvPr/>
          </p:nvGrpSpPr>
          <p:grpSpPr bwMode="auto">
            <a:xfrm>
              <a:off x="5429333" y="5123655"/>
              <a:ext cx="54018" cy="123036"/>
              <a:chOff x="7307151" y="1486931"/>
              <a:chExt cx="54018" cy="123036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rot="16200000" flipH="1">
                <a:off x="7245413" y="1548105"/>
                <a:ext cx="12372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7299369" y="1548105"/>
                <a:ext cx="12372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0" name="Group 63"/>
            <p:cNvGrpSpPr>
              <a:grpSpLocks/>
            </p:cNvGrpSpPr>
            <p:nvPr/>
          </p:nvGrpSpPr>
          <p:grpSpPr bwMode="auto">
            <a:xfrm rot="-3600000">
              <a:off x="5496998" y="4622351"/>
              <a:ext cx="123034" cy="106961"/>
              <a:chOff x="5576007" y="1432916"/>
              <a:chExt cx="123034" cy="106961"/>
            </a:xfrm>
          </p:grpSpPr>
          <p:grpSp>
            <p:nvGrpSpPr>
              <p:cNvPr id="4131" name="Group 35"/>
              <p:cNvGrpSpPr>
                <a:grpSpLocks/>
              </p:cNvGrpSpPr>
              <p:nvPr/>
            </p:nvGrpSpPr>
            <p:grpSpPr bwMode="auto">
              <a:xfrm rot="5400000">
                <a:off x="5610515" y="1398409"/>
                <a:ext cx="54019" cy="123033"/>
                <a:chOff x="7316094" y="1486931"/>
                <a:chExt cx="54019" cy="123033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>
                  <a:off x="7245820" y="1542410"/>
                  <a:ext cx="128485" cy="158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>
                  <a:off x="7301438" y="1543161"/>
                  <a:ext cx="12531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3" name="Straight Connector 62"/>
              <p:cNvCxnSpPr/>
              <p:nvPr/>
            </p:nvCxnSpPr>
            <p:spPr>
              <a:xfrm rot="10800000">
                <a:off x="5579590" y="1533467"/>
                <a:ext cx="12848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Group 71"/>
          <p:cNvGrpSpPr>
            <a:grpSpLocks/>
          </p:cNvGrpSpPr>
          <p:nvPr/>
        </p:nvGrpSpPr>
        <p:grpSpPr bwMode="auto">
          <a:xfrm>
            <a:off x="5299075" y="4552950"/>
            <a:ext cx="1824038" cy="650875"/>
            <a:chOff x="1794103" y="4561565"/>
            <a:chExt cx="1824549" cy="651838"/>
          </a:xfrm>
        </p:grpSpPr>
        <p:sp>
          <p:nvSpPr>
            <p:cNvPr id="29" name="Freeform 28"/>
            <p:cNvSpPr>
              <a:spLocks noChangeAspect="1"/>
            </p:cNvSpPr>
            <p:nvPr/>
          </p:nvSpPr>
          <p:spPr>
            <a:xfrm>
              <a:off x="1794103" y="4561565"/>
              <a:ext cx="1824549" cy="589834"/>
            </a:xfrm>
            <a:custGeom>
              <a:avLst/>
              <a:gdLst>
                <a:gd name="connsiteX0" fmla="*/ 0 w 1520460"/>
                <a:gd name="connsiteY0" fmla="*/ 491933 h 491933"/>
                <a:gd name="connsiteX1" fmla="*/ 1520460 w 1520460"/>
                <a:gd name="connsiteY1" fmla="*/ 491933 h 491933"/>
                <a:gd name="connsiteX2" fmla="*/ 1028547 w 1520460"/>
                <a:gd name="connsiteY2" fmla="*/ 0 h 491933"/>
                <a:gd name="connsiteX3" fmla="*/ 0 w 1520460"/>
                <a:gd name="connsiteY3" fmla="*/ 491933 h 491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0460" h="491933">
                  <a:moveTo>
                    <a:pt x="0" y="491933"/>
                  </a:moveTo>
                  <a:lnTo>
                    <a:pt x="1520460" y="491933"/>
                  </a:lnTo>
                  <a:lnTo>
                    <a:pt x="1028547" y="0"/>
                  </a:lnTo>
                  <a:lnTo>
                    <a:pt x="0" y="491933"/>
                  </a:lnTo>
                  <a:close/>
                </a:path>
              </a:pathLst>
            </a:custGeom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4117" name="Group 34"/>
            <p:cNvGrpSpPr>
              <a:grpSpLocks/>
            </p:cNvGrpSpPr>
            <p:nvPr/>
          </p:nvGrpSpPr>
          <p:grpSpPr bwMode="auto">
            <a:xfrm>
              <a:off x="2706378" y="5090367"/>
              <a:ext cx="54018" cy="123036"/>
              <a:chOff x="7307151" y="1486931"/>
              <a:chExt cx="54018" cy="123036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7246736" y="1548758"/>
                <a:ext cx="12241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7300726" y="1548758"/>
                <a:ext cx="12241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Connector 58"/>
            <p:cNvCxnSpPr/>
            <p:nvPr/>
          </p:nvCxnSpPr>
          <p:spPr>
            <a:xfrm rot="14460000" flipH="1">
              <a:off x="2417298" y="4824690"/>
              <a:ext cx="122419" cy="952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19" name="Group 64"/>
            <p:cNvGrpSpPr>
              <a:grpSpLocks/>
            </p:cNvGrpSpPr>
            <p:nvPr/>
          </p:nvGrpSpPr>
          <p:grpSpPr bwMode="auto">
            <a:xfrm rot="-2580000">
              <a:off x="3241748" y="4782856"/>
              <a:ext cx="123034" cy="106961"/>
              <a:chOff x="5576007" y="1432916"/>
              <a:chExt cx="123034" cy="106961"/>
            </a:xfrm>
          </p:grpSpPr>
          <p:grpSp>
            <p:nvGrpSpPr>
              <p:cNvPr id="4120" name="Group 35"/>
              <p:cNvGrpSpPr>
                <a:grpSpLocks/>
              </p:cNvGrpSpPr>
              <p:nvPr/>
            </p:nvGrpSpPr>
            <p:grpSpPr bwMode="auto">
              <a:xfrm rot="5400000">
                <a:off x="5610515" y="1398409"/>
                <a:ext cx="54019" cy="123033"/>
                <a:chOff x="7316094" y="1486931"/>
                <a:chExt cx="54019" cy="123033"/>
              </a:xfrm>
            </p:grpSpPr>
            <p:cxnSp>
              <p:nvCxnSpPr>
                <p:cNvPr id="68" name="Straight Connector 67"/>
                <p:cNvCxnSpPr/>
                <p:nvPr/>
              </p:nvCxnSpPr>
              <p:spPr>
                <a:xfrm rot="5400000">
                  <a:off x="7248532" y="1539724"/>
                  <a:ext cx="120683" cy="158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5400000">
                  <a:off x="7297620" y="1544986"/>
                  <a:ext cx="12068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7" name="Straight Connector 66"/>
              <p:cNvCxnSpPr/>
              <p:nvPr/>
            </p:nvCxnSpPr>
            <p:spPr>
              <a:xfrm rot="10800000">
                <a:off x="5576105" y="1537936"/>
                <a:ext cx="12068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oup 77"/>
          <p:cNvGrpSpPr>
            <a:grpSpLocks/>
          </p:cNvGrpSpPr>
          <p:nvPr/>
        </p:nvGrpSpPr>
        <p:grpSpPr bwMode="auto">
          <a:xfrm>
            <a:off x="4056063" y="1724025"/>
            <a:ext cx="1060450" cy="1282700"/>
            <a:chOff x="3789542" y="1726240"/>
            <a:chExt cx="1060704" cy="1282871"/>
          </a:xfrm>
        </p:grpSpPr>
        <p:grpSp>
          <p:nvGrpSpPr>
            <p:cNvPr id="4109" name="Group 72"/>
            <p:cNvGrpSpPr>
              <a:grpSpLocks/>
            </p:cNvGrpSpPr>
            <p:nvPr/>
          </p:nvGrpSpPr>
          <p:grpSpPr bwMode="auto">
            <a:xfrm>
              <a:off x="3789542" y="1726240"/>
              <a:ext cx="1060704" cy="1218504"/>
              <a:chOff x="3789542" y="1726240"/>
              <a:chExt cx="1060704" cy="1218504"/>
            </a:xfrm>
          </p:grpSpPr>
          <p:sp>
            <p:nvSpPr>
              <p:cNvPr id="22" name="Isosceles Triangle 21"/>
              <p:cNvSpPr/>
              <p:nvPr/>
            </p:nvSpPr>
            <p:spPr>
              <a:xfrm>
                <a:off x="3789542" y="1726240"/>
                <a:ext cx="1060704" cy="1217775"/>
              </a:xfrm>
              <a:prstGeom prst="triangle">
                <a:avLst>
                  <a:gd name="adj" fmla="val 50000"/>
                </a:avLst>
              </a:prstGeom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 rot="12600000" flipH="1">
                <a:off x="3961033" y="2378790"/>
                <a:ext cx="123855" cy="793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9000000">
                <a:off x="4546960" y="2380377"/>
                <a:ext cx="123855" cy="79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0" name="Group 76"/>
            <p:cNvGrpSpPr>
              <a:grpSpLocks/>
            </p:cNvGrpSpPr>
            <p:nvPr/>
          </p:nvGrpSpPr>
          <p:grpSpPr bwMode="auto">
            <a:xfrm>
              <a:off x="4293872" y="2886075"/>
              <a:ext cx="54018" cy="123036"/>
              <a:chOff x="2858778" y="5242767"/>
              <a:chExt cx="54018" cy="123036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rot="16200000" flipH="1">
                <a:off x="2798267" y="5304677"/>
                <a:ext cx="12225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16200000" flipH="1">
                <a:off x="2852255" y="5304677"/>
                <a:ext cx="12225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7"/>
          <p:cNvGrpSpPr>
            <a:grpSpLocks/>
          </p:cNvGrpSpPr>
          <p:nvPr/>
        </p:nvGrpSpPr>
        <p:grpSpPr bwMode="auto">
          <a:xfrm>
            <a:off x="6034088" y="2057400"/>
            <a:ext cx="3032125" cy="3381375"/>
            <a:chOff x="6033523" y="2111807"/>
            <a:chExt cx="3032626" cy="3380925"/>
          </a:xfrm>
        </p:grpSpPr>
        <p:sp>
          <p:nvSpPr>
            <p:cNvPr id="105" name="Rounded Rectangle 104"/>
            <p:cNvSpPr/>
            <p:nvPr/>
          </p:nvSpPr>
          <p:spPr>
            <a:xfrm>
              <a:off x="6087507" y="2111807"/>
              <a:ext cx="2864323" cy="338092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153" name="TextBox 92"/>
            <p:cNvSpPr txBox="1">
              <a:spLocks noChangeArrowheads="1"/>
            </p:cNvSpPr>
            <p:nvPr/>
          </p:nvSpPr>
          <p:spPr bwMode="auto">
            <a:xfrm>
              <a:off x="6033523" y="2325496"/>
              <a:ext cx="30326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b="1"/>
                <a:t>Vertically opposite angles</a:t>
              </a:r>
            </a:p>
          </p:txBody>
        </p:sp>
        <p:grpSp>
          <p:nvGrpSpPr>
            <p:cNvPr id="5154" name="Group 101"/>
            <p:cNvGrpSpPr>
              <a:grpSpLocks/>
            </p:cNvGrpSpPr>
            <p:nvPr/>
          </p:nvGrpSpPr>
          <p:grpSpPr bwMode="auto">
            <a:xfrm>
              <a:off x="6251773" y="2998343"/>
              <a:ext cx="2334353" cy="1345979"/>
              <a:chOff x="6251773" y="2754811"/>
              <a:chExt cx="2334353" cy="1345979"/>
            </a:xfrm>
          </p:grpSpPr>
          <p:grpSp>
            <p:nvGrpSpPr>
              <p:cNvPr id="5155" name="Group 89"/>
              <p:cNvGrpSpPr>
                <a:grpSpLocks noChangeAspect="1"/>
              </p:cNvGrpSpPr>
              <p:nvPr/>
            </p:nvGrpSpPr>
            <p:grpSpPr bwMode="auto">
              <a:xfrm>
                <a:off x="6251773" y="2754811"/>
                <a:ext cx="2334353" cy="1345979"/>
                <a:chOff x="6251773" y="2620650"/>
                <a:chExt cx="2593725" cy="1495532"/>
              </a:xfrm>
            </p:grpSpPr>
            <p:sp>
              <p:nvSpPr>
                <p:cNvPr id="86" name="Arc 85"/>
                <p:cNvSpPr/>
                <p:nvPr/>
              </p:nvSpPr>
              <p:spPr>
                <a:xfrm>
                  <a:off x="7203622" y="2799622"/>
                  <a:ext cx="915610" cy="913573"/>
                </a:xfrm>
                <a:prstGeom prst="arc">
                  <a:avLst>
                    <a:gd name="adj1" fmla="val 1709650"/>
                    <a:gd name="adj2" fmla="val 8875426"/>
                  </a:avLst>
                </a:prstGeom>
                <a:solidFill>
                  <a:srgbClr val="ADD6FF"/>
                </a:solidFill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>
                  <a:off x="7203622" y="2799622"/>
                  <a:ext cx="915610" cy="913573"/>
                </a:xfrm>
                <a:prstGeom prst="arc">
                  <a:avLst>
                    <a:gd name="adj1" fmla="val 12510766"/>
                    <a:gd name="adj2" fmla="val 19773818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6439733" y="2621493"/>
                  <a:ext cx="2406342" cy="125924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flipV="1">
                  <a:off x="6250965" y="2764349"/>
                  <a:ext cx="2236981" cy="135095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5156" name="Object 7"/>
              <p:cNvGraphicFramePr>
                <a:graphicFrameLocks noChangeAspect="1"/>
              </p:cNvGraphicFramePr>
              <p:nvPr/>
            </p:nvGraphicFramePr>
            <p:xfrm>
              <a:off x="7428255" y="2984950"/>
              <a:ext cx="165100" cy="203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62" name="Equation" r:id="rId3" imgW="165100" imgH="203200" progId="Equation.DSMT4">
                      <p:embed/>
                    </p:oleObj>
                  </mc:Choice>
                  <mc:Fallback>
                    <p:oleObj name="Equation" r:id="rId3" imgW="165100" imgH="203200" progId="Equation.DSMT4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428255" y="2984950"/>
                            <a:ext cx="165100" cy="203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57" name="Object 10"/>
              <p:cNvGraphicFramePr>
                <a:graphicFrameLocks noChangeAspect="1"/>
              </p:cNvGraphicFramePr>
              <p:nvPr/>
            </p:nvGraphicFramePr>
            <p:xfrm>
              <a:off x="7428255" y="3430033"/>
              <a:ext cx="165100" cy="241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63" name="Equation" r:id="rId5" imgW="165100" imgH="241300" progId="Equation.DSMT4">
                      <p:embed/>
                    </p:oleObj>
                  </mc:Choice>
                  <mc:Fallback>
                    <p:oleObj name="Equation" r:id="rId5" imgW="165100" imgH="241300" progId="Equation.DSMT4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428255" y="3430033"/>
                            <a:ext cx="165100" cy="241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5" name="Group 106"/>
          <p:cNvGrpSpPr>
            <a:grpSpLocks/>
          </p:cNvGrpSpPr>
          <p:nvPr/>
        </p:nvGrpSpPr>
        <p:grpSpPr bwMode="auto">
          <a:xfrm>
            <a:off x="3141663" y="2057400"/>
            <a:ext cx="2865437" cy="3381375"/>
            <a:chOff x="3141416" y="2057176"/>
            <a:chExt cx="2865275" cy="3380925"/>
          </a:xfrm>
        </p:grpSpPr>
        <p:sp>
          <p:nvSpPr>
            <p:cNvPr id="104" name="Rounded Rectangle 103"/>
            <p:cNvSpPr/>
            <p:nvPr/>
          </p:nvSpPr>
          <p:spPr>
            <a:xfrm>
              <a:off x="3141416" y="2057176"/>
              <a:ext cx="2865275" cy="338092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140" name="TextBox 91"/>
            <p:cNvSpPr txBox="1">
              <a:spLocks noChangeArrowheads="1"/>
            </p:cNvSpPr>
            <p:nvPr/>
          </p:nvSpPr>
          <p:spPr bwMode="auto">
            <a:xfrm>
              <a:off x="3565690" y="2325496"/>
              <a:ext cx="20442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b="1"/>
                <a:t>Angles at a point</a:t>
              </a:r>
            </a:p>
          </p:txBody>
        </p:sp>
        <p:grpSp>
          <p:nvGrpSpPr>
            <p:cNvPr id="5141" name="Group 100"/>
            <p:cNvGrpSpPr>
              <a:grpSpLocks/>
            </p:cNvGrpSpPr>
            <p:nvPr/>
          </p:nvGrpSpPr>
          <p:grpSpPr bwMode="auto">
            <a:xfrm>
              <a:off x="3392411" y="2735404"/>
              <a:ext cx="2495342" cy="1907807"/>
              <a:chOff x="3392411" y="2735404"/>
              <a:chExt cx="2495342" cy="1907807"/>
            </a:xfrm>
          </p:grpSpPr>
          <p:grpSp>
            <p:nvGrpSpPr>
              <p:cNvPr id="5142" name="Group 88"/>
              <p:cNvGrpSpPr>
                <a:grpSpLocks noChangeAspect="1"/>
              </p:cNvGrpSpPr>
              <p:nvPr/>
            </p:nvGrpSpPr>
            <p:grpSpPr bwMode="auto">
              <a:xfrm>
                <a:off x="3392411" y="2735404"/>
                <a:ext cx="2495342" cy="1907807"/>
                <a:chOff x="3148247" y="2620650"/>
                <a:chExt cx="2772602" cy="2119785"/>
              </a:xfrm>
            </p:grpSpPr>
            <p:sp>
              <p:nvSpPr>
                <p:cNvPr id="80" name="Arc 79"/>
                <p:cNvSpPr/>
                <p:nvPr/>
              </p:nvSpPr>
              <p:spPr>
                <a:xfrm>
                  <a:off x="4148110" y="3202150"/>
                  <a:ext cx="915407" cy="913573"/>
                </a:xfrm>
                <a:prstGeom prst="arc">
                  <a:avLst>
                    <a:gd name="adj1" fmla="val 12491339"/>
                    <a:gd name="adj2" fmla="val 19264962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60" name="Arc 59"/>
                <p:cNvSpPr/>
                <p:nvPr/>
              </p:nvSpPr>
              <p:spPr>
                <a:xfrm>
                  <a:off x="4148110" y="3202150"/>
                  <a:ext cx="915407" cy="915336"/>
                </a:xfrm>
                <a:prstGeom prst="arc">
                  <a:avLst>
                    <a:gd name="adj1" fmla="val 19452567"/>
                    <a:gd name="adj2" fmla="val 4212199"/>
                  </a:avLst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64" name="Arc 63"/>
                <p:cNvSpPr/>
                <p:nvPr/>
              </p:nvSpPr>
              <p:spPr>
                <a:xfrm>
                  <a:off x="4148110" y="3202150"/>
                  <a:ext cx="915407" cy="915336"/>
                </a:xfrm>
                <a:prstGeom prst="arc">
                  <a:avLst>
                    <a:gd name="adj1" fmla="val 4187156"/>
                    <a:gd name="adj2" fmla="val 12447609"/>
                  </a:avLst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cxnSp>
              <p:nvCxnSpPr>
                <p:cNvPr id="71" name="Straight Connector 70"/>
                <p:cNvCxnSpPr/>
                <p:nvPr/>
              </p:nvCxnSpPr>
              <p:spPr>
                <a:xfrm flipV="1">
                  <a:off x="4606696" y="2620145"/>
                  <a:ext cx="1314023" cy="104055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rot="10800000">
                  <a:off x="3148043" y="2897038"/>
                  <a:ext cx="1458653" cy="76189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rot="16200000" flipH="1">
                  <a:off x="4271617" y="3994014"/>
                  <a:ext cx="1081120" cy="41096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5143" name="Object 5"/>
              <p:cNvGraphicFramePr>
                <a:graphicFrameLocks noChangeAspect="1"/>
              </p:cNvGraphicFramePr>
              <p:nvPr/>
            </p:nvGraphicFramePr>
            <p:xfrm>
              <a:off x="4587834" y="3327400"/>
              <a:ext cx="165100" cy="203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64" name="Equation" r:id="rId7" imgW="165100" imgH="203200" progId="Equation.DSMT4">
                      <p:embed/>
                    </p:oleObj>
                  </mc:Choice>
                  <mc:Fallback>
                    <p:oleObj name="Equation" r:id="rId7" imgW="165100" imgH="203200" progId="Equation.DSMT4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87834" y="3327400"/>
                            <a:ext cx="165100" cy="203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44" name="Object 8"/>
              <p:cNvGraphicFramePr>
                <a:graphicFrameLocks noChangeAspect="1"/>
              </p:cNvGraphicFramePr>
              <p:nvPr/>
            </p:nvGraphicFramePr>
            <p:xfrm>
              <a:off x="4847046" y="3618118"/>
              <a:ext cx="165100" cy="241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65" name="Equation" r:id="rId8" imgW="165100" imgH="241300" progId="Equation.DSMT4">
                      <p:embed/>
                    </p:oleObj>
                  </mc:Choice>
                  <mc:Fallback>
                    <p:oleObj name="Equation" r:id="rId8" imgW="165100" imgH="241300" progId="Equation.DSMT4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47046" y="3618118"/>
                            <a:ext cx="165100" cy="241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45" name="Object 11"/>
              <p:cNvGraphicFramePr>
                <a:graphicFrameLocks noChangeAspect="1"/>
              </p:cNvGraphicFramePr>
              <p:nvPr/>
            </p:nvGraphicFramePr>
            <p:xfrm>
              <a:off x="4489450" y="3688785"/>
              <a:ext cx="165100" cy="203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66" name="Equation" r:id="rId9" imgW="165100" imgH="203200" progId="Equation.DSMT4">
                      <p:embed/>
                    </p:oleObj>
                  </mc:Choice>
                  <mc:Fallback>
                    <p:oleObj name="Equation" r:id="rId9" imgW="165100" imgH="203200" progId="Equation.DSMT4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89450" y="3688785"/>
                            <a:ext cx="165100" cy="203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8" name="Group 105"/>
          <p:cNvGrpSpPr>
            <a:grpSpLocks/>
          </p:cNvGrpSpPr>
          <p:nvPr/>
        </p:nvGrpSpPr>
        <p:grpSpPr bwMode="auto">
          <a:xfrm>
            <a:off x="196850" y="2057400"/>
            <a:ext cx="2865438" cy="3381375"/>
            <a:chOff x="196621" y="2057176"/>
            <a:chExt cx="2865275" cy="3380925"/>
          </a:xfrm>
        </p:grpSpPr>
        <p:sp>
          <p:nvSpPr>
            <p:cNvPr id="103" name="Rounded Rectangle 102"/>
            <p:cNvSpPr/>
            <p:nvPr/>
          </p:nvSpPr>
          <p:spPr>
            <a:xfrm>
              <a:off x="196621" y="2057176"/>
              <a:ext cx="2865275" cy="338092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130" name="TextBox 90"/>
            <p:cNvSpPr txBox="1">
              <a:spLocks noChangeArrowheads="1"/>
            </p:cNvSpPr>
            <p:nvPr/>
          </p:nvSpPr>
          <p:spPr bwMode="auto">
            <a:xfrm>
              <a:off x="196621" y="2325496"/>
              <a:ext cx="28652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b="1"/>
                <a:t>Angles on a straight line</a:t>
              </a:r>
            </a:p>
          </p:txBody>
        </p:sp>
        <p:grpSp>
          <p:nvGrpSpPr>
            <p:cNvPr id="5131" name="Group 99"/>
            <p:cNvGrpSpPr>
              <a:grpSpLocks/>
            </p:cNvGrpSpPr>
            <p:nvPr/>
          </p:nvGrpSpPr>
          <p:grpSpPr bwMode="auto">
            <a:xfrm>
              <a:off x="544851" y="3076575"/>
              <a:ext cx="2398748" cy="1548655"/>
              <a:chOff x="482970" y="2754810"/>
              <a:chExt cx="2398748" cy="1548655"/>
            </a:xfrm>
          </p:grpSpPr>
          <p:grpSp>
            <p:nvGrpSpPr>
              <p:cNvPr id="5132" name="Group 87"/>
              <p:cNvGrpSpPr>
                <a:grpSpLocks noChangeAspect="1"/>
              </p:cNvGrpSpPr>
              <p:nvPr/>
            </p:nvGrpSpPr>
            <p:grpSpPr bwMode="auto">
              <a:xfrm>
                <a:off x="482970" y="2754810"/>
                <a:ext cx="2398748" cy="1548655"/>
                <a:chOff x="482970" y="2397043"/>
                <a:chExt cx="2665276" cy="1720728"/>
              </a:xfrm>
            </p:grpSpPr>
            <p:sp>
              <p:nvSpPr>
                <p:cNvPr id="65" name="Arc 64"/>
                <p:cNvSpPr/>
                <p:nvPr/>
              </p:nvSpPr>
              <p:spPr>
                <a:xfrm>
                  <a:off x="1425944" y="3202634"/>
                  <a:ext cx="915407" cy="915336"/>
                </a:xfrm>
                <a:prstGeom prst="arc">
                  <a:avLst>
                    <a:gd name="adj1" fmla="val 10977327"/>
                    <a:gd name="adj2" fmla="val 14020510"/>
                  </a:avLst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 dirty="0"/>
                </a:p>
              </p:txBody>
            </p:sp>
            <p:sp>
              <p:nvSpPr>
                <p:cNvPr id="66" name="Arc 65"/>
                <p:cNvSpPr/>
                <p:nvPr/>
              </p:nvSpPr>
              <p:spPr>
                <a:xfrm>
                  <a:off x="1425944" y="3200870"/>
                  <a:ext cx="915407" cy="915337"/>
                </a:xfrm>
                <a:prstGeom prst="arc">
                  <a:avLst>
                    <a:gd name="adj1" fmla="val 14223207"/>
                    <a:gd name="adj2" fmla="val 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54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482318" y="3659420"/>
                  <a:ext cx="2665085" cy="1764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rot="16200000" flipH="1">
                  <a:off x="814841" y="2591493"/>
                  <a:ext cx="1262777" cy="873076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5133" name="Object 6"/>
              <p:cNvGraphicFramePr>
                <a:graphicFrameLocks noChangeAspect="1"/>
              </p:cNvGraphicFramePr>
              <p:nvPr/>
            </p:nvGraphicFramePr>
            <p:xfrm>
              <a:off x="1413240" y="3656168"/>
              <a:ext cx="165100" cy="203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67" name="Equation" r:id="rId11" imgW="165100" imgH="203200" progId="Equation.DSMT4">
                      <p:embed/>
                    </p:oleObj>
                  </mc:Choice>
                  <mc:Fallback>
                    <p:oleObj name="Equation" r:id="rId11" imgW="165100" imgH="203200" progId="Equation.DSMT4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13240" y="3656168"/>
                            <a:ext cx="165100" cy="203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34" name="Object 9"/>
              <p:cNvGraphicFramePr>
                <a:graphicFrameLocks noChangeAspect="1"/>
              </p:cNvGraphicFramePr>
              <p:nvPr/>
            </p:nvGraphicFramePr>
            <p:xfrm>
              <a:off x="1780001" y="3618068"/>
              <a:ext cx="165100" cy="241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68" name="Equation" r:id="rId12" imgW="165100" imgH="241300" progId="Equation.DSMT4">
                      <p:embed/>
                    </p:oleObj>
                  </mc:Choice>
                  <mc:Fallback>
                    <p:oleObj name="Equation" r:id="rId12" imgW="165100" imgH="241300" progId="Equation.DSMT4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80001" y="3618068"/>
                            <a:ext cx="165100" cy="241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5125" name="TextBox 1"/>
          <p:cNvSpPr txBox="1">
            <a:spLocks noChangeArrowheads="1"/>
          </p:cNvSpPr>
          <p:nvPr/>
        </p:nvSpPr>
        <p:spPr bwMode="auto">
          <a:xfrm>
            <a:off x="196850" y="1117600"/>
            <a:ext cx="201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Angle properties</a:t>
            </a:r>
          </a:p>
        </p:txBody>
      </p:sp>
      <p:graphicFrame>
        <p:nvGraphicFramePr>
          <p:cNvPr id="94" name="Object 2"/>
          <p:cNvGraphicFramePr>
            <a:graphicFrameLocks noChangeAspect="1"/>
          </p:cNvGraphicFramePr>
          <p:nvPr/>
        </p:nvGraphicFramePr>
        <p:xfrm>
          <a:off x="1057275" y="4935538"/>
          <a:ext cx="1193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13" imgW="1193800" imgH="292100" progId="Equation.DSMT4">
                  <p:embed/>
                </p:oleObj>
              </mc:Choice>
              <mc:Fallback>
                <p:oleObj name="Equation" r:id="rId13" imgW="1193800" imgH="292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4935538"/>
                        <a:ext cx="11938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3"/>
          <p:cNvGraphicFramePr>
            <a:graphicFrameLocks noChangeAspect="1"/>
          </p:cNvGraphicFramePr>
          <p:nvPr/>
        </p:nvGraphicFramePr>
        <p:xfrm>
          <a:off x="3913188" y="4935538"/>
          <a:ext cx="1549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15" imgW="1549400" imgH="292100" progId="Equation.DSMT4">
                  <p:embed/>
                </p:oleObj>
              </mc:Choice>
              <mc:Fallback>
                <p:oleObj name="Equation" r:id="rId15" imgW="1549400" imgH="292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3188" y="4935538"/>
                        <a:ext cx="15494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ct 4"/>
          <p:cNvGraphicFramePr>
            <a:graphicFrameLocks noChangeAspect="1"/>
          </p:cNvGraphicFramePr>
          <p:nvPr/>
        </p:nvGraphicFramePr>
        <p:xfrm>
          <a:off x="7308850" y="4976813"/>
          <a:ext cx="533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17" imgW="533400" imgH="241300" progId="Equation.DSMT4">
                  <p:embed/>
                </p:oleObj>
              </mc:Choice>
              <mc:Fallback>
                <p:oleObj name="Equation" r:id="rId17" imgW="533400" imgH="241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4976813"/>
                        <a:ext cx="5334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96850" y="1117600"/>
            <a:ext cx="201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Angle properties</a:t>
            </a: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2943225" y="2057400"/>
            <a:ext cx="3063875" cy="3381375"/>
            <a:chOff x="2942475" y="2057176"/>
            <a:chExt cx="3064216" cy="3380925"/>
          </a:xfrm>
        </p:grpSpPr>
        <p:sp>
          <p:nvSpPr>
            <p:cNvPr id="47" name="Arc 46"/>
            <p:cNvSpPr/>
            <p:nvPr/>
          </p:nvSpPr>
          <p:spPr>
            <a:xfrm>
              <a:off x="2942475" y="3917478"/>
              <a:ext cx="822417" cy="823803"/>
            </a:xfrm>
            <a:prstGeom prst="arc">
              <a:avLst>
                <a:gd name="adj1" fmla="val 18152957"/>
                <a:gd name="adj2" fmla="val 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3140935" y="2057176"/>
              <a:ext cx="2865756" cy="3380925"/>
            </a:xfrm>
            <a:prstGeom prst="roundRect">
              <a:avLst/>
            </a:prstGeom>
            <a:solidFill>
              <a:srgbClr val="E1FFFF"/>
            </a:solidFill>
            <a:ln>
              <a:solidFill>
                <a:srgbClr val="0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177" name="TextBox 91"/>
            <p:cNvSpPr txBox="1">
              <a:spLocks noChangeArrowheads="1"/>
            </p:cNvSpPr>
            <p:nvPr/>
          </p:nvSpPr>
          <p:spPr bwMode="auto">
            <a:xfrm>
              <a:off x="3261594" y="2325496"/>
              <a:ext cx="232696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GB" b="1"/>
                <a:t>Exterior angles of a </a:t>
              </a:r>
            </a:p>
            <a:p>
              <a:pPr algn="ctr" eaLnBrk="1" hangingPunct="1"/>
              <a:r>
                <a:rPr lang="en-GB" b="1"/>
                <a:t>triangle</a:t>
              </a:r>
            </a:p>
          </p:txBody>
        </p:sp>
        <p:sp>
          <p:nvSpPr>
            <p:cNvPr id="49" name="Arc 48"/>
            <p:cNvSpPr/>
            <p:nvPr/>
          </p:nvSpPr>
          <p:spPr>
            <a:xfrm>
              <a:off x="3587072" y="2827012"/>
              <a:ext cx="822417" cy="822216"/>
            </a:xfrm>
            <a:prstGeom prst="arc">
              <a:avLst>
                <a:gd name="adj1" fmla="val 2855368"/>
                <a:gd name="adj2" fmla="val 7012586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0" name="Arc 49"/>
            <p:cNvSpPr/>
            <p:nvPr/>
          </p:nvSpPr>
          <p:spPr>
            <a:xfrm>
              <a:off x="4714322" y="3917478"/>
              <a:ext cx="822417" cy="823803"/>
            </a:xfrm>
            <a:prstGeom prst="arc">
              <a:avLst>
                <a:gd name="adj1" fmla="val 13398022"/>
                <a:gd name="adj2" fmla="val 21400135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aphicFrame>
          <p:nvGraphicFramePr>
            <p:cNvPr id="6180" name="Object 5"/>
            <p:cNvGraphicFramePr>
              <a:graphicFrameLocks noChangeAspect="1"/>
            </p:cNvGraphicFramePr>
            <p:nvPr/>
          </p:nvGraphicFramePr>
          <p:xfrm>
            <a:off x="3946370" y="3401377"/>
            <a:ext cx="1651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5" name="Equation" r:id="rId3" imgW="165100" imgH="203200" progId="Equation.DSMT4">
                    <p:embed/>
                  </p:oleObj>
                </mc:Choice>
                <mc:Fallback>
                  <p:oleObj name="Equation" r:id="rId3" imgW="165100" imgH="2032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6370" y="3401377"/>
                          <a:ext cx="165100" cy="203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81" name="Object 14"/>
            <p:cNvGraphicFramePr>
              <a:graphicFrameLocks noChangeAspect="1"/>
            </p:cNvGraphicFramePr>
            <p:nvPr/>
          </p:nvGraphicFramePr>
          <p:xfrm>
            <a:off x="5107884" y="4042993"/>
            <a:ext cx="1651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6" name="Equation" r:id="rId5" imgW="165100" imgH="203200" progId="Equation.DSMT4">
                    <p:embed/>
                  </p:oleObj>
                </mc:Choice>
                <mc:Fallback>
                  <p:oleObj name="Equation" r:id="rId5" imgW="165100" imgH="2032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7884" y="4042993"/>
                          <a:ext cx="165100" cy="203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" name="Arc 58"/>
            <p:cNvSpPr/>
            <p:nvPr/>
          </p:nvSpPr>
          <p:spPr>
            <a:xfrm>
              <a:off x="2942475" y="3917478"/>
              <a:ext cx="822417" cy="823803"/>
            </a:xfrm>
            <a:prstGeom prst="arc">
              <a:avLst>
                <a:gd name="adj1" fmla="val 18174958"/>
                <a:gd name="adj2" fmla="val 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aphicFrame>
          <p:nvGraphicFramePr>
            <p:cNvPr id="6183" name="Object 13"/>
            <p:cNvGraphicFramePr>
              <a:graphicFrameLocks noChangeAspect="1"/>
            </p:cNvGraphicFramePr>
            <p:nvPr/>
          </p:nvGraphicFramePr>
          <p:xfrm>
            <a:off x="3510895" y="4042993"/>
            <a:ext cx="1651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7" name="Equation" r:id="rId7" imgW="165100" imgH="241300" progId="Equation.DSMT4">
                    <p:embed/>
                  </p:oleObj>
                </mc:Choice>
                <mc:Fallback>
                  <p:oleObj name="Equation" r:id="rId7" imgW="165100" imgH="2413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0895" y="4042993"/>
                          <a:ext cx="1651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Freeform 45"/>
            <p:cNvSpPr/>
            <p:nvPr/>
          </p:nvSpPr>
          <p:spPr>
            <a:xfrm>
              <a:off x="3353684" y="3246056"/>
              <a:ext cx="2549809" cy="1082531"/>
            </a:xfrm>
            <a:custGeom>
              <a:avLst/>
              <a:gdLst>
                <a:gd name="connsiteX0" fmla="*/ 2549006 w 2549006"/>
                <a:gd name="connsiteY0" fmla="*/ 1073309 h 1082254"/>
                <a:gd name="connsiteX1" fmla="*/ 0 w 2549006"/>
                <a:gd name="connsiteY1" fmla="*/ 1082254 h 1082254"/>
                <a:gd name="connsiteX2" fmla="*/ 652904 w 2549006"/>
                <a:gd name="connsiteY2" fmla="*/ 0 h 1082254"/>
                <a:gd name="connsiteX3" fmla="*/ 1761945 w 2549006"/>
                <a:gd name="connsiteY3" fmla="*/ 1073309 h 1082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9006" h="1082254">
                  <a:moveTo>
                    <a:pt x="2549006" y="1073309"/>
                  </a:moveTo>
                  <a:lnTo>
                    <a:pt x="0" y="1082254"/>
                  </a:lnTo>
                  <a:lnTo>
                    <a:pt x="652904" y="0"/>
                  </a:lnTo>
                  <a:lnTo>
                    <a:pt x="1761945" y="1073309"/>
                  </a:lnTo>
                </a:path>
              </a:pathLst>
            </a:cu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5830888" y="2049463"/>
            <a:ext cx="3390900" cy="3381375"/>
            <a:chOff x="5831349" y="2049199"/>
            <a:chExt cx="3389853" cy="3380925"/>
          </a:xfrm>
        </p:grpSpPr>
        <p:sp>
          <p:nvSpPr>
            <p:cNvPr id="87" name="Arc 86"/>
            <p:cNvSpPr/>
            <p:nvPr/>
          </p:nvSpPr>
          <p:spPr>
            <a:xfrm>
              <a:off x="8380087" y="3112682"/>
              <a:ext cx="823658" cy="822216"/>
            </a:xfrm>
            <a:prstGeom prst="arc">
              <a:avLst>
                <a:gd name="adj1" fmla="val 7018078"/>
                <a:gd name="adj2" fmla="val 12157225"/>
              </a:avLst>
            </a:prstGeom>
            <a:solidFill>
              <a:schemeClr val="accent1">
                <a:lumMod val="40000"/>
                <a:lumOff val="60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0" name="Arc 79"/>
            <p:cNvSpPr/>
            <p:nvPr/>
          </p:nvSpPr>
          <p:spPr>
            <a:xfrm>
              <a:off x="5840871" y="3506330"/>
              <a:ext cx="822071" cy="822216"/>
            </a:xfrm>
            <a:prstGeom prst="arc">
              <a:avLst>
                <a:gd name="adj1" fmla="val 18759801"/>
                <a:gd name="adj2" fmla="val 909618"/>
              </a:avLst>
            </a:prstGeom>
            <a:solidFill>
              <a:schemeClr val="accent1">
                <a:lumMod val="40000"/>
                <a:lumOff val="60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6086857" y="2049199"/>
              <a:ext cx="2866140" cy="3380925"/>
            </a:xfrm>
            <a:prstGeom prst="roundRect">
              <a:avLst/>
            </a:prstGeom>
            <a:solidFill>
              <a:srgbClr val="E1FFFF"/>
            </a:solidFill>
            <a:ln>
              <a:solidFill>
                <a:srgbClr val="0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165" name="TextBox 92"/>
            <p:cNvSpPr txBox="1">
              <a:spLocks noChangeArrowheads="1"/>
            </p:cNvSpPr>
            <p:nvPr/>
          </p:nvSpPr>
          <p:spPr bwMode="auto">
            <a:xfrm>
              <a:off x="6140851" y="2262888"/>
              <a:ext cx="28656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b="1"/>
                <a:t>Angles in a quadrilateral</a:t>
              </a:r>
            </a:p>
          </p:txBody>
        </p:sp>
        <p:sp>
          <p:nvSpPr>
            <p:cNvPr id="60" name="Arc 59"/>
            <p:cNvSpPr/>
            <p:nvPr/>
          </p:nvSpPr>
          <p:spPr>
            <a:xfrm>
              <a:off x="6662942" y="2566655"/>
              <a:ext cx="823658" cy="823802"/>
            </a:xfrm>
            <a:prstGeom prst="arc">
              <a:avLst>
                <a:gd name="adj1" fmla="val 1107384"/>
                <a:gd name="adj2" fmla="val 7902778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4" name="Arc 63"/>
            <p:cNvSpPr/>
            <p:nvPr/>
          </p:nvSpPr>
          <p:spPr>
            <a:xfrm>
              <a:off x="7910332" y="3980929"/>
              <a:ext cx="823658" cy="822216"/>
            </a:xfrm>
            <a:prstGeom prst="arc">
              <a:avLst>
                <a:gd name="adj1" fmla="val 11576446"/>
                <a:gd name="adj2" fmla="val 17869845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aphicFrame>
          <p:nvGraphicFramePr>
            <p:cNvPr id="6168" name="Object 11"/>
            <p:cNvGraphicFramePr>
              <a:graphicFrameLocks noChangeAspect="1"/>
            </p:cNvGraphicFramePr>
            <p:nvPr/>
          </p:nvGraphicFramePr>
          <p:xfrm>
            <a:off x="8152646" y="4129031"/>
            <a:ext cx="1651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8" name="Equation" r:id="rId9" imgW="165100" imgH="203200" progId="Equation.DSMT4">
                    <p:embed/>
                  </p:oleObj>
                </mc:Choice>
                <mc:Fallback>
                  <p:oleObj name="Equation" r:id="rId9" imgW="165100" imgH="2032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52646" y="4129031"/>
                          <a:ext cx="165100" cy="203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69" name="Object 7"/>
            <p:cNvGraphicFramePr>
              <a:graphicFrameLocks noChangeAspect="1"/>
            </p:cNvGraphicFramePr>
            <p:nvPr/>
          </p:nvGraphicFramePr>
          <p:xfrm>
            <a:off x="7065666" y="3082230"/>
            <a:ext cx="1651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9" name="Equation" r:id="rId10" imgW="165100" imgH="203200" progId="Equation.DSMT4">
                    <p:embed/>
                  </p:oleObj>
                </mc:Choice>
                <mc:Fallback>
                  <p:oleObj name="Equation" r:id="rId10" imgW="165100" imgH="2032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65666" y="3082230"/>
                          <a:ext cx="165100" cy="203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" name="Arc 60"/>
            <p:cNvSpPr/>
            <p:nvPr/>
          </p:nvSpPr>
          <p:spPr>
            <a:xfrm>
              <a:off x="5831349" y="3457124"/>
              <a:ext cx="823658" cy="822216"/>
            </a:xfrm>
            <a:prstGeom prst="arc">
              <a:avLst>
                <a:gd name="adj1" fmla="val 18837858"/>
                <a:gd name="adj2" fmla="val 66414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aphicFrame>
          <p:nvGraphicFramePr>
            <p:cNvPr id="6171" name="Object 8"/>
            <p:cNvGraphicFramePr>
              <a:graphicFrameLocks noChangeAspect="1"/>
            </p:cNvGraphicFramePr>
            <p:nvPr/>
          </p:nvGraphicFramePr>
          <p:xfrm>
            <a:off x="6402232" y="3640459"/>
            <a:ext cx="1651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0" name="Equation" r:id="rId11" imgW="165100" imgH="241300" progId="Equation.DSMT4">
                    <p:embed/>
                  </p:oleObj>
                </mc:Choice>
                <mc:Fallback>
                  <p:oleObj name="Equation" r:id="rId11" imgW="165100" imgH="2413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2232" y="3640459"/>
                          <a:ext cx="1651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" name="Arc 66"/>
            <p:cNvSpPr/>
            <p:nvPr/>
          </p:nvSpPr>
          <p:spPr>
            <a:xfrm>
              <a:off x="8397543" y="3112682"/>
              <a:ext cx="823659" cy="822216"/>
            </a:xfrm>
            <a:prstGeom prst="arc">
              <a:avLst>
                <a:gd name="adj1" fmla="val 7297157"/>
                <a:gd name="adj2" fmla="val 11914106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aphicFrame>
          <p:nvGraphicFramePr>
            <p:cNvPr id="6173" name="Object 10"/>
            <p:cNvGraphicFramePr>
              <a:graphicFrameLocks noChangeAspect="1"/>
            </p:cNvGraphicFramePr>
            <p:nvPr/>
          </p:nvGraphicFramePr>
          <p:xfrm>
            <a:off x="8465442" y="3466039"/>
            <a:ext cx="1905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1" name="Equation" r:id="rId12" imgW="190500" imgH="241300" progId="Equation.DSMT4">
                    <p:embed/>
                  </p:oleObj>
                </mc:Choice>
                <mc:Fallback>
                  <p:oleObj name="Equation" r:id="rId12" imgW="190500" imgH="2413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65442" y="3466039"/>
                          <a:ext cx="1905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Freeform 51"/>
            <p:cNvSpPr/>
            <p:nvPr/>
          </p:nvSpPr>
          <p:spPr>
            <a:xfrm>
              <a:off x="6242384" y="2977762"/>
              <a:ext cx="2567782" cy="1430148"/>
            </a:xfrm>
            <a:custGeom>
              <a:avLst/>
              <a:gdLst>
                <a:gd name="connsiteX0" fmla="*/ 0 w 2566893"/>
                <a:gd name="connsiteY0" fmla="*/ 679763 h 1100143"/>
                <a:gd name="connsiteX1" fmla="*/ 840724 w 2566893"/>
                <a:gd name="connsiteY1" fmla="*/ 0 h 1100143"/>
                <a:gd name="connsiteX2" fmla="*/ 2566893 w 2566893"/>
                <a:gd name="connsiteY2" fmla="*/ 411436 h 1100143"/>
                <a:gd name="connsiteX3" fmla="*/ 2074980 w 2566893"/>
                <a:gd name="connsiteY3" fmla="*/ 1100143 h 1100143"/>
                <a:gd name="connsiteX4" fmla="*/ 0 w 2566893"/>
                <a:gd name="connsiteY4" fmla="*/ 679763 h 1100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66893" h="1100143">
                  <a:moveTo>
                    <a:pt x="0" y="679763"/>
                  </a:moveTo>
                  <a:lnTo>
                    <a:pt x="840724" y="0"/>
                  </a:lnTo>
                  <a:lnTo>
                    <a:pt x="2566893" y="411436"/>
                  </a:lnTo>
                  <a:lnTo>
                    <a:pt x="2074980" y="1100143"/>
                  </a:lnTo>
                  <a:lnTo>
                    <a:pt x="0" y="679763"/>
                  </a:lnTo>
                  <a:close/>
                </a:path>
              </a:pathLst>
            </a:cu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6149" name="Group 69"/>
          <p:cNvGrpSpPr>
            <a:grpSpLocks/>
          </p:cNvGrpSpPr>
          <p:nvPr/>
        </p:nvGrpSpPr>
        <p:grpSpPr bwMode="auto">
          <a:xfrm>
            <a:off x="-44450" y="2066925"/>
            <a:ext cx="3306763" cy="3379788"/>
            <a:chOff x="-44781" y="2066162"/>
            <a:chExt cx="3306375" cy="3380925"/>
          </a:xfrm>
        </p:grpSpPr>
        <p:sp>
          <p:nvSpPr>
            <p:cNvPr id="103" name="Rounded Rectangle 102"/>
            <p:cNvSpPr/>
            <p:nvPr/>
          </p:nvSpPr>
          <p:spPr>
            <a:xfrm>
              <a:off x="196491" y="2066162"/>
              <a:ext cx="2865102" cy="3380925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154" name="TextBox 90"/>
            <p:cNvSpPr txBox="1">
              <a:spLocks noChangeArrowheads="1"/>
            </p:cNvSpPr>
            <p:nvPr/>
          </p:nvSpPr>
          <p:spPr bwMode="auto">
            <a:xfrm>
              <a:off x="436091" y="2423880"/>
              <a:ext cx="23138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b="1"/>
                <a:t>Angles in a triangle</a:t>
              </a:r>
            </a:p>
          </p:txBody>
        </p:sp>
        <p:sp>
          <p:nvSpPr>
            <p:cNvPr id="65" name="Arc 64"/>
            <p:cNvSpPr/>
            <p:nvPr/>
          </p:nvSpPr>
          <p:spPr>
            <a:xfrm>
              <a:off x="825067" y="2933229"/>
              <a:ext cx="822229" cy="824190"/>
            </a:xfrm>
            <a:prstGeom prst="arc">
              <a:avLst>
                <a:gd name="adj1" fmla="val 1940537"/>
                <a:gd name="adj2" fmla="val 7796395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graphicFrame>
          <p:nvGraphicFramePr>
            <p:cNvPr id="6156" name="Object 6"/>
            <p:cNvGraphicFramePr>
              <a:graphicFrameLocks noChangeAspect="1"/>
            </p:cNvGraphicFramePr>
            <p:nvPr/>
          </p:nvGraphicFramePr>
          <p:xfrm>
            <a:off x="1165687" y="3499761"/>
            <a:ext cx="1651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2" name="Equation" r:id="rId14" imgW="165100" imgH="203200" progId="Equation.DSMT4">
                    <p:embed/>
                  </p:oleObj>
                </mc:Choice>
                <mc:Fallback>
                  <p:oleObj name="Equation" r:id="rId14" imgW="165100" imgH="2032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5687" y="3499761"/>
                          <a:ext cx="165100" cy="203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" name="Arc 65"/>
            <p:cNvSpPr/>
            <p:nvPr/>
          </p:nvSpPr>
          <p:spPr>
            <a:xfrm>
              <a:off x="-44781" y="3979744"/>
              <a:ext cx="822229" cy="822602"/>
            </a:xfrm>
            <a:prstGeom prst="arc">
              <a:avLst>
                <a:gd name="adj1" fmla="val 18630234"/>
                <a:gd name="adj2" fmla="val 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" name="Arc 42"/>
            <p:cNvSpPr/>
            <p:nvPr/>
          </p:nvSpPr>
          <p:spPr>
            <a:xfrm>
              <a:off x="2439365" y="3962275"/>
              <a:ext cx="822229" cy="822602"/>
            </a:xfrm>
            <a:prstGeom prst="arc">
              <a:avLst>
                <a:gd name="adj1" fmla="val 10725572"/>
                <a:gd name="adj2" fmla="val 12780199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55222" y="3344530"/>
              <a:ext cx="2487321" cy="1038574"/>
            </a:xfrm>
            <a:custGeom>
              <a:avLst/>
              <a:gdLst>
                <a:gd name="connsiteX0" fmla="*/ 0 w 2486399"/>
                <a:gd name="connsiteY0" fmla="*/ 1037532 h 1037532"/>
                <a:gd name="connsiteX1" fmla="*/ 2486399 w 2486399"/>
                <a:gd name="connsiteY1" fmla="*/ 1028588 h 1037532"/>
                <a:gd name="connsiteX2" fmla="*/ 867557 w 2486399"/>
                <a:gd name="connsiteY2" fmla="*/ 0 h 1037532"/>
                <a:gd name="connsiteX3" fmla="*/ 0 w 2486399"/>
                <a:gd name="connsiteY3" fmla="*/ 1037532 h 1037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6399" h="1037532">
                  <a:moveTo>
                    <a:pt x="0" y="1037532"/>
                  </a:moveTo>
                  <a:lnTo>
                    <a:pt x="2486399" y="1028588"/>
                  </a:lnTo>
                  <a:lnTo>
                    <a:pt x="867557" y="0"/>
                  </a:lnTo>
                  <a:lnTo>
                    <a:pt x="0" y="1037532"/>
                  </a:lnTo>
                  <a:close/>
                </a:path>
              </a:pathLst>
            </a:cu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aphicFrame>
          <p:nvGraphicFramePr>
            <p:cNvPr id="6160" name="Object 9"/>
            <p:cNvGraphicFramePr>
              <a:graphicFrameLocks noChangeAspect="1"/>
            </p:cNvGraphicFramePr>
            <p:nvPr/>
          </p:nvGraphicFramePr>
          <p:xfrm>
            <a:off x="516587" y="4141377"/>
            <a:ext cx="1651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3" name="Equation" r:id="rId15" imgW="165100" imgH="241300" progId="Equation.DSMT4">
                    <p:embed/>
                  </p:oleObj>
                </mc:Choice>
                <mc:Fallback>
                  <p:oleObj name="Equation" r:id="rId15" imgW="165100" imgH="2413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587" y="4141377"/>
                          <a:ext cx="1651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61" name="Object 12"/>
            <p:cNvGraphicFramePr>
              <a:graphicFrameLocks noChangeAspect="1"/>
            </p:cNvGraphicFramePr>
            <p:nvPr/>
          </p:nvGraphicFramePr>
          <p:xfrm>
            <a:off x="2454504" y="4179477"/>
            <a:ext cx="1651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4" name="Equation" r:id="rId16" imgW="165100" imgH="203200" progId="Equation.DSMT4">
                    <p:embed/>
                  </p:oleObj>
                </mc:Choice>
                <mc:Fallback>
                  <p:oleObj name="Equation" r:id="rId16" imgW="165100" imgH="2032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4504" y="4179477"/>
                          <a:ext cx="165100" cy="203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4" name="Object 2"/>
          <p:cNvGraphicFramePr>
            <a:graphicFrameLocks noChangeAspect="1"/>
          </p:cNvGraphicFramePr>
          <p:nvPr/>
        </p:nvGraphicFramePr>
        <p:xfrm>
          <a:off x="901700" y="4816475"/>
          <a:ext cx="1536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17" imgW="1536700" imgH="292100" progId="Equation.DSMT4">
                  <p:embed/>
                </p:oleObj>
              </mc:Choice>
              <mc:Fallback>
                <p:oleObj name="Equation" r:id="rId17" imgW="1536700" imgH="292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4816475"/>
                        <a:ext cx="15367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3"/>
          <p:cNvGraphicFramePr>
            <a:graphicFrameLocks noChangeAspect="1"/>
          </p:cNvGraphicFramePr>
          <p:nvPr/>
        </p:nvGraphicFramePr>
        <p:xfrm>
          <a:off x="4111625" y="4867275"/>
          <a:ext cx="876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19" imgW="876300" imgH="241300" progId="Equation.DSMT4">
                  <p:embed/>
                </p:oleObj>
              </mc:Choice>
              <mc:Fallback>
                <p:oleObj name="Equation" r:id="rId19" imgW="876300" imgH="241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25" y="4867275"/>
                        <a:ext cx="8763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ct 4"/>
          <p:cNvGraphicFramePr>
            <a:graphicFrameLocks noChangeAspect="1"/>
          </p:cNvGraphicFramePr>
          <p:nvPr/>
        </p:nvGraphicFramePr>
        <p:xfrm>
          <a:off x="6662738" y="4816475"/>
          <a:ext cx="1905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21" imgW="1905000" imgH="292100" progId="Equation.DSMT4">
                  <p:embed/>
                </p:oleObj>
              </mc:Choice>
              <mc:Fallback>
                <p:oleObj name="Equation" r:id="rId21" imgW="1905000" imgH="292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2738" y="4816475"/>
                        <a:ext cx="19050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96850" y="1117600"/>
            <a:ext cx="3660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Parallel and perpendicular lines</a:t>
            </a:r>
          </a:p>
        </p:txBody>
      </p:sp>
      <p:grpSp>
        <p:nvGrpSpPr>
          <p:cNvPr id="7171" name="Group 15"/>
          <p:cNvGrpSpPr>
            <a:grpSpLocks/>
          </p:cNvGrpSpPr>
          <p:nvPr/>
        </p:nvGrpSpPr>
        <p:grpSpPr bwMode="auto">
          <a:xfrm>
            <a:off x="1333500" y="1958975"/>
            <a:ext cx="2865438" cy="3381375"/>
            <a:chOff x="1629258" y="1958834"/>
            <a:chExt cx="2865275" cy="3380925"/>
          </a:xfrm>
        </p:grpSpPr>
        <p:sp>
          <p:nvSpPr>
            <p:cNvPr id="2" name="Rounded Rectangle 1"/>
            <p:cNvSpPr/>
            <p:nvPr/>
          </p:nvSpPr>
          <p:spPr>
            <a:xfrm>
              <a:off x="1629258" y="1958834"/>
              <a:ext cx="2865275" cy="3380925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7180" name="TextBox 3"/>
            <p:cNvSpPr txBox="1">
              <a:spLocks noChangeArrowheads="1"/>
            </p:cNvSpPr>
            <p:nvPr/>
          </p:nvSpPr>
          <p:spPr bwMode="auto">
            <a:xfrm>
              <a:off x="2215435" y="2149782"/>
              <a:ext cx="15961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b="1"/>
                <a:t>Parallel lines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1824510" y="3095333"/>
              <a:ext cx="2298569" cy="10095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1976901" y="3600091"/>
              <a:ext cx="2298569" cy="101110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4"/>
          <p:cNvGrpSpPr>
            <a:grpSpLocks/>
          </p:cNvGrpSpPr>
          <p:nvPr/>
        </p:nvGrpSpPr>
        <p:grpSpPr bwMode="auto">
          <a:xfrm>
            <a:off x="4946650" y="1958975"/>
            <a:ext cx="2865438" cy="3381375"/>
            <a:chOff x="4946303" y="1958834"/>
            <a:chExt cx="2865275" cy="3380925"/>
          </a:xfrm>
        </p:grpSpPr>
        <p:sp>
          <p:nvSpPr>
            <p:cNvPr id="8" name="Rounded Rectangle 7"/>
            <p:cNvSpPr/>
            <p:nvPr/>
          </p:nvSpPr>
          <p:spPr>
            <a:xfrm>
              <a:off x="4946303" y="1958834"/>
              <a:ext cx="2865275" cy="3380925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7174" name="TextBox 8"/>
            <p:cNvSpPr txBox="1">
              <a:spLocks noChangeArrowheads="1"/>
            </p:cNvSpPr>
            <p:nvPr/>
          </p:nvSpPr>
          <p:spPr bwMode="auto">
            <a:xfrm>
              <a:off x="5112112" y="2149782"/>
              <a:ext cx="23142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b="1"/>
                <a:t>Perpendicular lines</a:t>
              </a:r>
            </a:p>
          </p:txBody>
        </p:sp>
        <p:cxnSp>
          <p:nvCxnSpPr>
            <p:cNvPr id="10" name="Straight Arrow Connector 9"/>
            <p:cNvCxnSpPr>
              <a:cxnSpLocks noChangeAspect="1"/>
            </p:cNvCxnSpPr>
            <p:nvPr/>
          </p:nvCxnSpPr>
          <p:spPr>
            <a:xfrm flipV="1">
              <a:off x="5043135" y="3496917"/>
              <a:ext cx="2298569" cy="1011102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V="1">
              <a:off x="5115450" y="3492910"/>
              <a:ext cx="2298394" cy="1011180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cxnSpLocks noChangeAspect="1"/>
            </p:cNvCxnSpPr>
            <p:nvPr/>
          </p:nvCxnSpPr>
          <p:spPr>
            <a:xfrm rot="16200000" flipV="1">
              <a:off x="6285287" y="3842150"/>
              <a:ext cx="115873" cy="5079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cxnSpLocks noChangeAspect="1"/>
            </p:cNvCxnSpPr>
            <p:nvPr/>
          </p:nvCxnSpPr>
          <p:spPr>
            <a:xfrm flipV="1">
              <a:off x="6211469" y="3809613"/>
              <a:ext cx="114293" cy="50793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96850" y="1117600"/>
            <a:ext cx="3763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Angle properties of parallel lines</a:t>
            </a:r>
          </a:p>
        </p:txBody>
      </p: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3141663" y="2057400"/>
            <a:ext cx="2865437" cy="3381375"/>
            <a:chOff x="3141416" y="2057176"/>
            <a:chExt cx="2865275" cy="3380925"/>
          </a:xfrm>
        </p:grpSpPr>
        <p:sp>
          <p:nvSpPr>
            <p:cNvPr id="4" name="Rounded Rectangle 3"/>
            <p:cNvSpPr/>
            <p:nvPr/>
          </p:nvSpPr>
          <p:spPr>
            <a:xfrm>
              <a:off x="3141416" y="2057176"/>
              <a:ext cx="2865275" cy="3380925"/>
            </a:xfrm>
            <a:prstGeom prst="roundRect">
              <a:avLst/>
            </a:prstGeom>
            <a:solidFill>
              <a:srgbClr val="FFD6FF"/>
            </a:solidFill>
            <a:ln w="9525" cap="flat" cmpd="sng" algn="ctr">
              <a:solidFill>
                <a:srgbClr val="E500E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222" name="TextBox 6"/>
            <p:cNvSpPr txBox="1">
              <a:spLocks noChangeArrowheads="1"/>
            </p:cNvSpPr>
            <p:nvPr/>
          </p:nvSpPr>
          <p:spPr bwMode="auto">
            <a:xfrm>
              <a:off x="3577554" y="2208768"/>
              <a:ext cx="20302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b="1"/>
                <a:t>Alternate angles</a:t>
              </a:r>
            </a:p>
          </p:txBody>
        </p:sp>
        <p:sp>
          <p:nvSpPr>
            <p:cNvPr id="27" name="Arc 26"/>
            <p:cNvSpPr>
              <a:spLocks noChangeAspect="1"/>
            </p:cNvSpPr>
            <p:nvPr/>
          </p:nvSpPr>
          <p:spPr>
            <a:xfrm>
              <a:off x="4508176" y="2960344"/>
              <a:ext cx="731797" cy="731740"/>
            </a:xfrm>
            <a:prstGeom prst="arc">
              <a:avLst>
                <a:gd name="adj1" fmla="val 6508567"/>
                <a:gd name="adj2" fmla="val 9348585"/>
              </a:avLst>
            </a:prstGeom>
            <a:solidFill>
              <a:srgbClr val="ADADFF"/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" name="Arc 25"/>
            <p:cNvSpPr>
              <a:spLocks noChangeAspect="1"/>
            </p:cNvSpPr>
            <p:nvPr/>
          </p:nvSpPr>
          <p:spPr>
            <a:xfrm>
              <a:off x="4204981" y="3882558"/>
              <a:ext cx="731796" cy="730153"/>
            </a:xfrm>
            <a:prstGeom prst="arc">
              <a:avLst>
                <a:gd name="adj1" fmla="val 17367480"/>
                <a:gd name="adj2" fmla="val 2012968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00E5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8225" name="Group 17"/>
            <p:cNvGrpSpPr>
              <a:grpSpLocks/>
            </p:cNvGrpSpPr>
            <p:nvPr/>
          </p:nvGrpSpPr>
          <p:grpSpPr bwMode="auto">
            <a:xfrm>
              <a:off x="3613021" y="2735037"/>
              <a:ext cx="2190942" cy="2146619"/>
              <a:chOff x="554212" y="2735037"/>
              <a:chExt cx="2190942" cy="2146619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flipV="1">
                <a:off x="554067" y="2949232"/>
                <a:ext cx="2155703" cy="895231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V="1">
                <a:off x="588990" y="3719068"/>
                <a:ext cx="2155703" cy="893643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>
                <a:off x="589866" y="3467456"/>
                <a:ext cx="2146014" cy="680999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8226" name="Object 2"/>
            <p:cNvGraphicFramePr>
              <a:graphicFrameLocks noChangeAspect="1"/>
            </p:cNvGraphicFramePr>
            <p:nvPr/>
          </p:nvGraphicFramePr>
          <p:xfrm>
            <a:off x="4607467" y="3406472"/>
            <a:ext cx="1651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1" name="Equation" r:id="rId3" imgW="165100" imgH="203200" progId="Equation.DSMT4">
                    <p:embed/>
                  </p:oleObj>
                </mc:Choice>
                <mc:Fallback>
                  <p:oleObj name="Equation" r:id="rId3" imgW="165100" imgH="2032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7467" y="3406472"/>
                          <a:ext cx="165100" cy="203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27" name="Object 3"/>
            <p:cNvGraphicFramePr>
              <a:graphicFrameLocks noChangeAspect="1"/>
            </p:cNvGraphicFramePr>
            <p:nvPr/>
          </p:nvGraphicFramePr>
          <p:xfrm>
            <a:off x="4654241" y="3917584"/>
            <a:ext cx="1651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2" name="Equation" r:id="rId5" imgW="165100" imgH="241300" progId="Equation.DSMT4">
                    <p:embed/>
                  </p:oleObj>
                </mc:Choice>
                <mc:Fallback>
                  <p:oleObj name="Equation" r:id="rId5" imgW="165100" imgH="2413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4241" y="3917584"/>
                          <a:ext cx="1651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196" name="Group 35"/>
          <p:cNvGrpSpPr>
            <a:grpSpLocks/>
          </p:cNvGrpSpPr>
          <p:nvPr/>
        </p:nvGrpSpPr>
        <p:grpSpPr bwMode="auto">
          <a:xfrm>
            <a:off x="196850" y="2057400"/>
            <a:ext cx="2865438" cy="3381375"/>
            <a:chOff x="196621" y="2057176"/>
            <a:chExt cx="2865275" cy="3380925"/>
          </a:xfrm>
        </p:grpSpPr>
        <p:sp>
          <p:nvSpPr>
            <p:cNvPr id="2" name="Rounded Rectangle 1"/>
            <p:cNvSpPr/>
            <p:nvPr/>
          </p:nvSpPr>
          <p:spPr>
            <a:xfrm>
              <a:off x="196621" y="2057176"/>
              <a:ext cx="2865275" cy="3380925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212" name="TextBox 5"/>
            <p:cNvSpPr txBox="1">
              <a:spLocks noChangeArrowheads="1"/>
            </p:cNvSpPr>
            <p:nvPr/>
          </p:nvSpPr>
          <p:spPr bwMode="auto">
            <a:xfrm>
              <a:off x="272792" y="2208768"/>
              <a:ext cx="26343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b="1"/>
                <a:t>Corresponding angles</a:t>
              </a:r>
            </a:p>
          </p:txBody>
        </p:sp>
        <p:sp>
          <p:nvSpPr>
            <p:cNvPr id="16" name="Arc 15"/>
            <p:cNvSpPr>
              <a:spLocks noChangeAspect="1"/>
            </p:cNvSpPr>
            <p:nvPr/>
          </p:nvSpPr>
          <p:spPr>
            <a:xfrm>
              <a:off x="1114144" y="3844463"/>
              <a:ext cx="731796" cy="731741"/>
            </a:xfrm>
            <a:prstGeom prst="arc">
              <a:avLst>
                <a:gd name="adj1" fmla="val 20348296"/>
                <a:gd name="adj2" fmla="val 6406585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" name="Arc 14"/>
            <p:cNvSpPr>
              <a:spLocks noChangeAspect="1"/>
            </p:cNvSpPr>
            <p:nvPr/>
          </p:nvSpPr>
          <p:spPr>
            <a:xfrm>
              <a:off x="1407815" y="2949232"/>
              <a:ext cx="731795" cy="731741"/>
            </a:xfrm>
            <a:prstGeom prst="arc">
              <a:avLst>
                <a:gd name="adj1" fmla="val 20238639"/>
                <a:gd name="adj2" fmla="val 6347931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8215" name="Group 16"/>
            <p:cNvGrpSpPr>
              <a:grpSpLocks/>
            </p:cNvGrpSpPr>
            <p:nvPr/>
          </p:nvGrpSpPr>
          <p:grpSpPr bwMode="auto">
            <a:xfrm>
              <a:off x="516799" y="2735037"/>
              <a:ext cx="2190942" cy="2146619"/>
              <a:chOff x="516799" y="2735037"/>
              <a:chExt cx="2190942" cy="2146619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517278" y="2949232"/>
                <a:ext cx="2155702" cy="895231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V="1">
                <a:off x="552201" y="3719068"/>
                <a:ext cx="2155702" cy="893643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553077" y="3467456"/>
                <a:ext cx="2146014" cy="680999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8216" name="Object 4"/>
            <p:cNvGraphicFramePr>
              <a:graphicFrameLocks noChangeAspect="1"/>
            </p:cNvGraphicFramePr>
            <p:nvPr/>
          </p:nvGraphicFramePr>
          <p:xfrm>
            <a:off x="1798663" y="3331925"/>
            <a:ext cx="1651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3" name="Equation" r:id="rId7" imgW="165100" imgH="203200" progId="Equation.DSMT4">
                    <p:embed/>
                  </p:oleObj>
                </mc:Choice>
                <mc:Fallback>
                  <p:oleObj name="Equation" r:id="rId7" imgW="165100" imgH="2032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8663" y="3331925"/>
                          <a:ext cx="165100" cy="203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17" name="Object 5"/>
            <p:cNvGraphicFramePr>
              <a:graphicFrameLocks noChangeAspect="1"/>
            </p:cNvGraphicFramePr>
            <p:nvPr/>
          </p:nvGraphicFramePr>
          <p:xfrm>
            <a:off x="1525403" y="4221492"/>
            <a:ext cx="1651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4" name="Equation" r:id="rId8" imgW="165100" imgH="241300" progId="Equation.DSMT4">
                    <p:embed/>
                  </p:oleObj>
                </mc:Choice>
                <mc:Fallback>
                  <p:oleObj name="Equation" r:id="rId8" imgW="165100" imgH="2413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5403" y="4221492"/>
                          <a:ext cx="1651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Group 37"/>
          <p:cNvGrpSpPr>
            <a:grpSpLocks/>
          </p:cNvGrpSpPr>
          <p:nvPr/>
        </p:nvGrpSpPr>
        <p:grpSpPr bwMode="auto">
          <a:xfrm>
            <a:off x="6086475" y="2057400"/>
            <a:ext cx="2865438" cy="3381375"/>
            <a:chOff x="6087187" y="2058143"/>
            <a:chExt cx="2865275" cy="3380925"/>
          </a:xfrm>
        </p:grpSpPr>
        <p:sp>
          <p:nvSpPr>
            <p:cNvPr id="5" name="Rounded Rectangle 4"/>
            <p:cNvSpPr/>
            <p:nvPr/>
          </p:nvSpPr>
          <p:spPr>
            <a:xfrm>
              <a:off x="6087187" y="2058143"/>
              <a:ext cx="2865275" cy="3380925"/>
            </a:xfrm>
            <a:prstGeom prst="roundRect">
              <a:avLst/>
            </a:prstGeom>
            <a:solidFill>
              <a:srgbClr val="FFD6FF"/>
            </a:solidFill>
            <a:ln w="9525" cap="flat" cmpd="sng" algn="ctr">
              <a:solidFill>
                <a:srgbClr val="E500E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8202" name="TextBox 7"/>
            <p:cNvSpPr txBox="1">
              <a:spLocks noChangeArrowheads="1"/>
            </p:cNvSpPr>
            <p:nvPr/>
          </p:nvSpPr>
          <p:spPr bwMode="auto">
            <a:xfrm>
              <a:off x="6708263" y="2208768"/>
              <a:ext cx="18245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b="1"/>
                <a:t>Interior angles</a:t>
              </a:r>
            </a:p>
          </p:txBody>
        </p:sp>
        <p:sp>
          <p:nvSpPr>
            <p:cNvPr id="28" name="Arc 27"/>
            <p:cNvSpPr>
              <a:spLocks noChangeAspect="1"/>
            </p:cNvSpPr>
            <p:nvPr/>
          </p:nvSpPr>
          <p:spPr>
            <a:xfrm>
              <a:off x="7272983" y="2950199"/>
              <a:ext cx="731795" cy="731741"/>
            </a:xfrm>
            <a:prstGeom prst="arc">
              <a:avLst>
                <a:gd name="adj1" fmla="val 20238639"/>
                <a:gd name="adj2" fmla="val 6347931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" name="Arc 28"/>
            <p:cNvSpPr>
              <a:spLocks noChangeAspect="1"/>
            </p:cNvSpPr>
            <p:nvPr/>
          </p:nvSpPr>
          <p:spPr>
            <a:xfrm>
              <a:off x="6977724" y="3872415"/>
              <a:ext cx="731795" cy="731740"/>
            </a:xfrm>
            <a:prstGeom prst="arc">
              <a:avLst>
                <a:gd name="adj1" fmla="val 17367480"/>
                <a:gd name="adj2" fmla="val 2012968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00E5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8205" name="Group 21"/>
            <p:cNvGrpSpPr>
              <a:grpSpLocks/>
            </p:cNvGrpSpPr>
            <p:nvPr/>
          </p:nvGrpSpPr>
          <p:grpSpPr bwMode="auto">
            <a:xfrm>
              <a:off x="6377340" y="2735037"/>
              <a:ext cx="2190942" cy="2146619"/>
              <a:chOff x="518745" y="2735037"/>
              <a:chExt cx="2190942" cy="2146619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 flipV="1">
                <a:off x="519088" y="2948613"/>
                <a:ext cx="2155702" cy="895231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V="1">
                <a:off x="554011" y="3718447"/>
                <a:ext cx="2155702" cy="895231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>
                <a:off x="554093" y="3467629"/>
                <a:ext cx="2147602" cy="68099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8206" name="Object 6"/>
            <p:cNvGraphicFramePr>
              <a:graphicFrameLocks noChangeAspect="1"/>
            </p:cNvGraphicFramePr>
            <p:nvPr/>
          </p:nvGraphicFramePr>
          <p:xfrm>
            <a:off x="7709978" y="3331925"/>
            <a:ext cx="1651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5" name="Equation" r:id="rId9" imgW="165100" imgH="203200" progId="Equation.DSMT4">
                    <p:embed/>
                  </p:oleObj>
                </mc:Choice>
                <mc:Fallback>
                  <p:oleObj name="Equation" r:id="rId9" imgW="165100" imgH="2032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09978" y="3331925"/>
                          <a:ext cx="165100" cy="203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7" name="Object 7"/>
            <p:cNvGraphicFramePr>
              <a:graphicFrameLocks noChangeAspect="1"/>
            </p:cNvGraphicFramePr>
            <p:nvPr/>
          </p:nvGraphicFramePr>
          <p:xfrm>
            <a:off x="7412422" y="3917584"/>
            <a:ext cx="1651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6" name="Equation" r:id="rId10" imgW="165100" imgH="241300" progId="Equation.DSMT4">
                    <p:embed/>
                  </p:oleObj>
                </mc:Choice>
                <mc:Fallback>
                  <p:oleObj name="Equation" r:id="rId10" imgW="165100" imgH="2413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12422" y="3917584"/>
                          <a:ext cx="1651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9" name="Object 8"/>
          <p:cNvGraphicFramePr>
            <a:graphicFrameLocks noChangeAspect="1"/>
          </p:cNvGraphicFramePr>
          <p:nvPr/>
        </p:nvGraphicFramePr>
        <p:xfrm>
          <a:off x="1431925" y="5080000"/>
          <a:ext cx="533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11" imgW="533400" imgH="241300" progId="Equation.DSMT4">
                  <p:embed/>
                </p:oleObj>
              </mc:Choice>
              <mc:Fallback>
                <p:oleObj name="Equation" r:id="rId11" imgW="533400" imgH="241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5" y="5080000"/>
                        <a:ext cx="5334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9"/>
          <p:cNvGraphicFramePr>
            <a:graphicFrameLocks noChangeAspect="1"/>
          </p:cNvGraphicFramePr>
          <p:nvPr/>
        </p:nvGraphicFramePr>
        <p:xfrm>
          <a:off x="4346575" y="5076825"/>
          <a:ext cx="533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13" imgW="533400" imgH="241300" progId="Equation.DSMT4">
                  <p:embed/>
                </p:oleObj>
              </mc:Choice>
              <mc:Fallback>
                <p:oleObj name="Equation" r:id="rId13" imgW="533400" imgH="2413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6575" y="5076825"/>
                        <a:ext cx="5334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0"/>
          <p:cNvGraphicFramePr>
            <a:graphicFrameLocks noChangeAspect="1"/>
          </p:cNvGraphicFramePr>
          <p:nvPr/>
        </p:nvGraphicFramePr>
        <p:xfrm>
          <a:off x="6978650" y="5029200"/>
          <a:ext cx="1193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14" imgW="1193800" imgH="292100" progId="Equation.DSMT4">
                  <p:embed/>
                </p:oleObj>
              </mc:Choice>
              <mc:Fallback>
                <p:oleObj name="Equation" r:id="rId14" imgW="1193800" imgH="2921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8650" y="5029200"/>
                        <a:ext cx="11938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250825" y="1117600"/>
            <a:ext cx="1262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Examples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252413" y="1824038"/>
            <a:ext cx="4611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chemeClr val="accent1"/>
                </a:solidFill>
              </a:rPr>
              <a:t>1</a:t>
            </a:r>
            <a:r>
              <a:rPr lang="en-GB"/>
              <a:t>  Calculate the size of each lettered angle.</a:t>
            </a:r>
          </a:p>
        </p:txBody>
      </p:sp>
      <p:grpSp>
        <p:nvGrpSpPr>
          <p:cNvPr id="9220" name="Group 25"/>
          <p:cNvGrpSpPr>
            <a:grpSpLocks/>
          </p:cNvGrpSpPr>
          <p:nvPr/>
        </p:nvGrpSpPr>
        <p:grpSpPr bwMode="auto">
          <a:xfrm>
            <a:off x="769938" y="2897188"/>
            <a:ext cx="3246437" cy="1306512"/>
            <a:chOff x="769174" y="2897935"/>
            <a:chExt cx="3246628" cy="1305860"/>
          </a:xfrm>
        </p:grpSpPr>
        <p:sp>
          <p:nvSpPr>
            <p:cNvPr id="8" name="Arc 7"/>
            <p:cNvSpPr/>
            <p:nvPr/>
          </p:nvSpPr>
          <p:spPr>
            <a:xfrm>
              <a:off x="1920179" y="3013764"/>
              <a:ext cx="914454" cy="915531"/>
            </a:xfrm>
            <a:prstGeom prst="arc">
              <a:avLst>
                <a:gd name="adj1" fmla="val 19824793"/>
                <a:gd name="adj2" fmla="val 1103741"/>
              </a:avLst>
            </a:prstGeom>
            <a:solidFill>
              <a:schemeClr val="accent1">
                <a:lumMod val="20000"/>
                <a:lumOff val="80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" name="Arc 10"/>
            <p:cNvSpPr/>
            <p:nvPr/>
          </p:nvSpPr>
          <p:spPr>
            <a:xfrm>
              <a:off x="1920179" y="3013764"/>
              <a:ext cx="914454" cy="915531"/>
            </a:xfrm>
            <a:prstGeom prst="arc">
              <a:avLst>
                <a:gd name="adj1" fmla="val 1167301"/>
                <a:gd name="adj2" fmla="val 8939801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" name="Arc 11"/>
            <p:cNvSpPr/>
            <p:nvPr/>
          </p:nvSpPr>
          <p:spPr>
            <a:xfrm>
              <a:off x="1920179" y="3013764"/>
              <a:ext cx="914454" cy="915531"/>
            </a:xfrm>
            <a:prstGeom prst="arc">
              <a:avLst>
                <a:gd name="adj1" fmla="val 9088095"/>
                <a:gd name="adj2" fmla="val 11918883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" name="Arc 12"/>
            <p:cNvSpPr/>
            <p:nvPr/>
          </p:nvSpPr>
          <p:spPr>
            <a:xfrm>
              <a:off x="1920179" y="3013764"/>
              <a:ext cx="914454" cy="915531"/>
            </a:xfrm>
            <a:prstGeom prst="arc">
              <a:avLst>
                <a:gd name="adj1" fmla="val 12036507"/>
                <a:gd name="adj2" fmla="val 1993928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9233" name="Group 9"/>
            <p:cNvGrpSpPr>
              <a:grpSpLocks/>
            </p:cNvGrpSpPr>
            <p:nvPr/>
          </p:nvGrpSpPr>
          <p:grpSpPr bwMode="auto">
            <a:xfrm>
              <a:off x="769174" y="2897935"/>
              <a:ext cx="3246628" cy="1305860"/>
              <a:chOff x="769174" y="2897935"/>
              <a:chExt cx="3246628" cy="1305860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V="1">
                <a:off x="1091455" y="2897935"/>
                <a:ext cx="2316299" cy="130586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9174" y="2897935"/>
                <a:ext cx="3246628" cy="1153536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9234" name="Object 2"/>
            <p:cNvGraphicFramePr>
              <a:graphicFrameLocks noChangeAspect="1"/>
            </p:cNvGraphicFramePr>
            <p:nvPr/>
          </p:nvGraphicFramePr>
          <p:xfrm>
            <a:off x="2294467" y="3124200"/>
            <a:ext cx="1651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0" name="Equation" r:id="rId3" imgW="165100" imgH="203200" progId="Equation.DSMT4">
                    <p:embed/>
                  </p:oleObj>
                </mc:Choice>
                <mc:Fallback>
                  <p:oleObj name="Equation" r:id="rId3" imgW="165100" imgH="2032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4467" y="3124200"/>
                          <a:ext cx="165100" cy="203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5" name="Object 3"/>
            <p:cNvGraphicFramePr>
              <a:graphicFrameLocks noChangeAspect="1"/>
            </p:cNvGraphicFramePr>
            <p:nvPr/>
          </p:nvGraphicFramePr>
          <p:xfrm>
            <a:off x="2625390" y="3300568"/>
            <a:ext cx="1651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1" name="Equation" r:id="rId5" imgW="165100" imgH="241300" progId="Equation.DSMT4">
                    <p:embed/>
                  </p:oleObj>
                </mc:Choice>
                <mc:Fallback>
                  <p:oleObj name="Equation" r:id="rId5" imgW="165100" imgH="2413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5390" y="3300568"/>
                          <a:ext cx="1651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6" name="Object 4"/>
            <p:cNvGraphicFramePr>
              <a:graphicFrameLocks noChangeAspect="1"/>
            </p:cNvGraphicFramePr>
            <p:nvPr/>
          </p:nvGraphicFramePr>
          <p:xfrm>
            <a:off x="1992362" y="3383388"/>
            <a:ext cx="1651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2" name="Equation" r:id="rId7" imgW="165100" imgH="203200" progId="Equation.DSMT4">
                    <p:embed/>
                  </p:oleObj>
                </mc:Choice>
                <mc:Fallback>
                  <p:oleObj name="Equation" r:id="rId7" imgW="165100" imgH="2032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2362" y="3383388"/>
                          <a:ext cx="165100" cy="203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7" name="Object 5"/>
            <p:cNvGraphicFramePr>
              <a:graphicFrameLocks noChangeAspect="1"/>
            </p:cNvGraphicFramePr>
            <p:nvPr/>
          </p:nvGraphicFramePr>
          <p:xfrm>
            <a:off x="2157462" y="3541868"/>
            <a:ext cx="4826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3" name="Equation" r:id="rId9" imgW="482600" imgH="279400" progId="Equation.DSMT4">
                    <p:embed/>
                  </p:oleObj>
                </mc:Choice>
                <mc:Fallback>
                  <p:oleObj name="Equation" r:id="rId9" imgW="482600" imgH="2794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7462" y="3541868"/>
                          <a:ext cx="482600" cy="279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5133975" y="2897188"/>
          <a:ext cx="850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11" imgW="850900" imgH="292100" progId="Equation.DSMT4">
                  <p:embed/>
                </p:oleObj>
              </mc:Choice>
              <mc:Fallback>
                <p:oleObj name="Equation" r:id="rId11" imgW="850900" imgH="292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75" y="2897188"/>
                        <a:ext cx="8509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4783138" y="3808413"/>
          <a:ext cx="11049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13" imgW="1104900" imgH="241300" progId="Equation.DSMT4">
                  <p:embed/>
                </p:oleObj>
              </mc:Choice>
              <mc:Fallback>
                <p:oleObj name="Equation" r:id="rId13" imgW="1104900" imgH="2413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3138" y="3808413"/>
                        <a:ext cx="11049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8"/>
          <p:cNvGraphicFramePr>
            <a:graphicFrameLocks noChangeAspect="1"/>
          </p:cNvGraphicFramePr>
          <p:nvPr/>
        </p:nvGraphicFramePr>
        <p:xfrm>
          <a:off x="4551363" y="4346575"/>
          <a:ext cx="1333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15" imgW="1333500" imgH="241300" progId="Equation.DSMT4">
                  <p:embed/>
                </p:oleObj>
              </mc:Choice>
              <mc:Fallback>
                <p:oleObj name="Equation" r:id="rId15" imgW="1333500" imgH="241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1363" y="4346575"/>
                        <a:ext cx="13335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9"/>
          <p:cNvGraphicFramePr>
            <a:graphicFrameLocks noChangeAspect="1"/>
          </p:cNvGraphicFramePr>
          <p:nvPr/>
        </p:nvGraphicFramePr>
        <p:xfrm>
          <a:off x="5133975" y="4784725"/>
          <a:ext cx="736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17" imgW="736600" imgH="292100" progId="Equation.DSMT4">
                  <p:embed/>
                </p:oleObj>
              </mc:Choice>
              <mc:Fallback>
                <p:oleObj name="Equation" r:id="rId17" imgW="736600" imgH="2921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75" y="4784725"/>
                        <a:ext cx="7366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0"/>
          <p:cNvGraphicFramePr>
            <a:graphicFrameLocks noChangeAspect="1"/>
          </p:cNvGraphicFramePr>
          <p:nvPr/>
        </p:nvGraphicFramePr>
        <p:xfrm>
          <a:off x="5133975" y="5413375"/>
          <a:ext cx="850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19" imgW="850900" imgH="292100" progId="Equation.DSMT4">
                  <p:embed/>
                </p:oleObj>
              </mc:Choice>
              <mc:Fallback>
                <p:oleObj name="Equation" r:id="rId19" imgW="850900" imgH="2921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75" y="5413375"/>
                        <a:ext cx="8509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340475" y="2879725"/>
            <a:ext cx="1801813" cy="369888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opposite angles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40475" y="3743325"/>
            <a:ext cx="2624138" cy="369888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angles on a straight line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40475" y="5395913"/>
            <a:ext cx="1801813" cy="369887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opposite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250825" y="1117600"/>
            <a:ext cx="1262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Examples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252413" y="1824038"/>
            <a:ext cx="4611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chemeClr val="accent1"/>
                </a:solidFill>
              </a:rPr>
              <a:t>2</a:t>
            </a:r>
            <a:r>
              <a:rPr lang="en-GB"/>
              <a:t>  Calculate the size of each lettered angle.</a:t>
            </a:r>
          </a:p>
        </p:txBody>
      </p:sp>
      <p:graphicFrame>
        <p:nvGraphicFramePr>
          <p:cNvPr id="18" name="Object 5"/>
          <p:cNvGraphicFramePr>
            <a:graphicFrameLocks noChangeAspect="1"/>
          </p:cNvGraphicFramePr>
          <p:nvPr/>
        </p:nvGraphicFramePr>
        <p:xfrm>
          <a:off x="4992688" y="2897188"/>
          <a:ext cx="736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3" imgW="736600" imgH="292100" progId="Equation.DSMT4">
                  <p:embed/>
                </p:oleObj>
              </mc:Choice>
              <mc:Fallback>
                <p:oleObj name="Equation" r:id="rId3" imgW="736600" imgH="292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688" y="2897188"/>
                        <a:ext cx="7366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6"/>
          <p:cNvGraphicFramePr>
            <a:graphicFrameLocks noChangeAspect="1"/>
          </p:cNvGraphicFramePr>
          <p:nvPr/>
        </p:nvGraphicFramePr>
        <p:xfrm>
          <a:off x="4187825" y="3740150"/>
          <a:ext cx="15621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5" imgW="1562100" imgH="241300" progId="Equation.DSMT4">
                  <p:embed/>
                </p:oleObj>
              </mc:Choice>
              <mc:Fallback>
                <p:oleObj name="Equation" r:id="rId5" imgW="1562100" imgH="241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7825" y="3740150"/>
                        <a:ext cx="15621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/>
        </p:nvGraphicFramePr>
        <p:xfrm>
          <a:off x="4411663" y="4346575"/>
          <a:ext cx="1333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7" imgW="1333500" imgH="241300" progId="Equation.DSMT4">
                  <p:embed/>
                </p:oleObj>
              </mc:Choice>
              <mc:Fallback>
                <p:oleObj name="Equation" r:id="rId7" imgW="1333500" imgH="2413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663" y="4346575"/>
                        <a:ext cx="13335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8"/>
          <p:cNvGraphicFramePr>
            <a:graphicFrameLocks noChangeAspect="1"/>
          </p:cNvGraphicFramePr>
          <p:nvPr/>
        </p:nvGraphicFramePr>
        <p:xfrm>
          <a:off x="4992688" y="4784725"/>
          <a:ext cx="736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9" imgW="736600" imgH="292100" progId="Equation.DSMT4">
                  <p:embed/>
                </p:oleObj>
              </mc:Choice>
              <mc:Fallback>
                <p:oleObj name="Equation" r:id="rId9" imgW="736600" imgH="292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688" y="4784725"/>
                        <a:ext cx="7366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340475" y="2879725"/>
            <a:ext cx="1955800" cy="369888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isosceles triangle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40475" y="3654425"/>
            <a:ext cx="2122488" cy="369888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angles in a triangle</a:t>
            </a:r>
          </a:p>
        </p:txBody>
      </p:sp>
      <p:grpSp>
        <p:nvGrpSpPr>
          <p:cNvPr id="10250" name="Group 26"/>
          <p:cNvGrpSpPr>
            <a:grpSpLocks/>
          </p:cNvGrpSpPr>
          <p:nvPr/>
        </p:nvGrpSpPr>
        <p:grpSpPr bwMode="auto">
          <a:xfrm>
            <a:off x="750888" y="2193925"/>
            <a:ext cx="2598737" cy="2944813"/>
            <a:chOff x="152616" y="2926188"/>
            <a:chExt cx="2599051" cy="2944772"/>
          </a:xfrm>
        </p:grpSpPr>
        <p:sp>
          <p:nvSpPr>
            <p:cNvPr id="8" name="Arc 7"/>
            <p:cNvSpPr/>
            <p:nvPr/>
          </p:nvSpPr>
          <p:spPr>
            <a:xfrm>
              <a:off x="1006794" y="2926188"/>
              <a:ext cx="914510" cy="914387"/>
            </a:xfrm>
            <a:prstGeom prst="arc">
              <a:avLst>
                <a:gd name="adj1" fmla="val 3889323"/>
                <a:gd name="adj2" fmla="val 6792366"/>
              </a:avLst>
            </a:prstGeom>
            <a:solidFill>
              <a:schemeClr val="accent1">
                <a:lumMod val="20000"/>
                <a:lumOff val="80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" name="Arc 10"/>
            <p:cNvSpPr/>
            <p:nvPr/>
          </p:nvSpPr>
          <p:spPr>
            <a:xfrm>
              <a:off x="1837157" y="4956573"/>
              <a:ext cx="914510" cy="914387"/>
            </a:xfrm>
            <a:prstGeom prst="arc">
              <a:avLst>
                <a:gd name="adj1" fmla="val 10970877"/>
                <a:gd name="adj2" fmla="val 14772331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" name="Arc 12"/>
            <p:cNvSpPr/>
            <p:nvPr/>
          </p:nvSpPr>
          <p:spPr>
            <a:xfrm>
              <a:off x="152616" y="4956573"/>
              <a:ext cx="914510" cy="914387"/>
            </a:xfrm>
            <a:prstGeom prst="arc">
              <a:avLst>
                <a:gd name="adj1" fmla="val 17710748"/>
                <a:gd name="adj2" fmla="val 76160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aphicFrame>
          <p:nvGraphicFramePr>
            <p:cNvPr id="10256" name="Object 2"/>
            <p:cNvGraphicFramePr>
              <a:graphicFrameLocks noChangeAspect="1"/>
            </p:cNvGraphicFramePr>
            <p:nvPr/>
          </p:nvGraphicFramePr>
          <p:xfrm>
            <a:off x="751286" y="5183728"/>
            <a:ext cx="1651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4" name="Equation" r:id="rId11" imgW="165100" imgH="203200" progId="Equation.DSMT4">
                    <p:embed/>
                  </p:oleObj>
                </mc:Choice>
                <mc:Fallback>
                  <p:oleObj name="Equation" r:id="rId11" imgW="165100" imgH="2032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1286" y="5183728"/>
                          <a:ext cx="165100" cy="203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7" name="Object 3"/>
            <p:cNvGraphicFramePr>
              <a:graphicFrameLocks noChangeAspect="1"/>
            </p:cNvGraphicFramePr>
            <p:nvPr/>
          </p:nvGraphicFramePr>
          <p:xfrm>
            <a:off x="1383484" y="3563528"/>
            <a:ext cx="1651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5" name="Equation" r:id="rId13" imgW="165100" imgH="241300" progId="Equation.DSMT4">
                    <p:embed/>
                  </p:oleObj>
                </mc:Choice>
                <mc:Fallback>
                  <p:oleObj name="Equation" r:id="rId13" imgW="165100" imgH="2413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484" y="3563528"/>
                          <a:ext cx="1651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8" name="Object 4"/>
            <p:cNvGraphicFramePr>
              <a:graphicFrameLocks noChangeAspect="1"/>
            </p:cNvGraphicFramePr>
            <p:nvPr/>
          </p:nvGraphicFramePr>
          <p:xfrm>
            <a:off x="1864099" y="5107528"/>
            <a:ext cx="3683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6" name="Equation" r:id="rId15" imgW="368300" imgH="279400" progId="Equation.DSMT4">
                    <p:embed/>
                  </p:oleObj>
                </mc:Choice>
                <mc:Fallback>
                  <p:oleObj name="Equation" r:id="rId15" imgW="368300" imgH="2794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4099" y="5107528"/>
                          <a:ext cx="368300" cy="279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Isosceles Triangle 25"/>
            <p:cNvSpPr/>
            <p:nvPr/>
          </p:nvSpPr>
          <p:spPr>
            <a:xfrm>
              <a:off x="609871" y="3383382"/>
              <a:ext cx="1684541" cy="2030385"/>
            </a:xfrm>
            <a:prstGeom prst="triangle">
              <a:avLst>
                <a:gd name="adj" fmla="val 51593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cxnSp>
        <p:nvCxnSpPr>
          <p:cNvPr id="29" name="Straight Connector 28"/>
          <p:cNvCxnSpPr>
            <a:cxnSpLocks noChangeAspect="1"/>
          </p:cNvCxnSpPr>
          <p:nvPr/>
        </p:nvCxnSpPr>
        <p:spPr>
          <a:xfrm>
            <a:off x="1514475" y="3613150"/>
            <a:ext cx="212725" cy="10477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 noChangeAspect="1"/>
          </p:cNvCxnSpPr>
          <p:nvPr/>
        </p:nvCxnSpPr>
        <p:spPr>
          <a:xfrm flipH="1">
            <a:off x="2387600" y="3635375"/>
            <a:ext cx="211138" cy="10477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172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ＭＳ Ｐゴシック</vt:lpstr>
      <vt:lpstr>Calibri</vt:lpstr>
      <vt:lpstr>Concourse</vt:lpstr>
      <vt:lpstr>MathType 6.0 Equation</vt:lpstr>
      <vt:lpstr>ANGLE PROPERTIES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2011-09-01T15:20:42Z</dcterms:created>
  <dcterms:modified xsi:type="dcterms:W3CDTF">2013-02-20T11:12:18Z</dcterms:modified>
</cp:coreProperties>
</file>